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82" d="100"/>
          <a:sy n="82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932781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-647700" y="4953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457644" y="-138499"/>
            <a:ext cx="13504629" cy="90030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https://www.elsevier.com/journals/eneurologicalsci/2405-6502/open-access-journa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lco.centre-mersenne.org/page/journal-policy_en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reemaps.openapc.net/apcdata/openapc/#/country=FRA&amp;period=2023&amp;is_hybrid=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ouvrirlascience.fr/wp-content/uploads/2022/12/APC_Cost_Study_Poster.pdf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11.04820" TargetMode="External"/><Relationship Id="rId2" Type="http://schemas.openxmlformats.org/officeDocument/2006/relationships/hyperlink" Target="https://bsky.app/profile/hansonmark.bsky.social/post/3m5e35wsbl22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-ouverte.cnrs.fr/wp-content/uploads/2019/09/DIST-etude-n%C2%B03-septembre-2016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ouvrirlascience.fr/wp-content/uploads/2022/12/APC_Cost_Study_Poster.pdf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al-lara.archives-ouvertes.fr/hal-0390906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hal-lara.archives-ouvertes.fr/hal-0390906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ouvrirlascience.fr/mesures-et-demesure-de-la-publication-scientifique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9.xml"/><Relationship Id="rId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rs.fr/fr/cnrsinfo/le-cnrs-encourage-ses-scientifiques-ne-plus-payer-pour-etre-publies" TargetMode="External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nseignementsup-recherche.gouv.fr/cid132529/le-plan-national-pour-la-science-ouverte-les-resultats-de-la-recherche-scientifique-ouverts-a-tous-sans-entrave-sans-delai-sans-paiement.html" TargetMode="External"/><Relationship Id="rId5" Type="http://schemas.openxmlformats.org/officeDocument/2006/relationships/hyperlink" Target="https://www.univ-orleans.fr/upload/public/2024-11/2024-11-CharteSO-UO.pdf" TargetMode="External"/><Relationship Id="rId4" Type="http://schemas.openxmlformats.org/officeDocument/2006/relationships/hyperlink" Target="https://zenodo.org/record/6387480/files/copo_apc_def_20220319.pdf?download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arim-ramdani-site.apps.math.cnrs.fr/edition/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zenodo.org/record/7548533/files/note_accords-transformants_fr_20230118.pdf?download=1" TargetMode="External"/><Relationship Id="rId3" Type="http://schemas.openxmlformats.org/officeDocument/2006/relationships/hyperlink" Target="https://www.centre-mersenne.org/page/a-propos-du-centre-mersenne/" TargetMode="External"/><Relationship Id="rId7" Type="http://schemas.openxmlformats.org/officeDocument/2006/relationships/hyperlink" Target="https://ems.press/subscribe-to-op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dpsciences.org/en/faqs-the-edp-sciences-subscribe-to-open-programme" TargetMode="External"/><Relationship Id="rId5" Type="http://schemas.openxmlformats.org/officeDocument/2006/relationships/hyperlink" Target="http://www.mathoa.org/about/" TargetMode="External"/><Relationship Id="rId10" Type="http://schemas.openxmlformats.org/officeDocument/2006/relationships/hyperlink" Target="http://www.seuil.com/ouvrage/malscience-nicolas-chevassus-au-louis/9782021175950" TargetMode="External"/><Relationship Id="rId4" Type="http://schemas.openxmlformats.org/officeDocument/2006/relationships/hyperlink" Target="https://www.episciences.org/" TargetMode="External"/><Relationship Id="rId9" Type="http://schemas.openxmlformats.org/officeDocument/2006/relationships/hyperlink" Target="https://hal.inria.fr/hal-0303376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GMSfubD8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aolocrosetto.wordpress.com/2021/04/12/is-mdpi-a-predatory-publisher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hyperlink" Target="https://ist.blogs.inrae.fr/questionreponses/2020/05/27/publier-ou-ne-pas-publier-dans-les-editeurs-de-la-zone-grise-comme-mdpi-ou-frontier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s://www.elsevier.com/connect/working-towards-a-transition-to-open-access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affichCodeArticle.do?cidTexte=LEGITEXT000006071190&amp;idArticle=LEGIARTI000033205794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al-lara.archives-ouvertes.fr/hal-03909068/document" TargetMode="External"/><Relationship Id="rId4" Type="http://schemas.openxmlformats.org/officeDocument/2006/relationships/hyperlink" Target="https://www.relx.com/~/media/Files/R/RELX-Group/documents/reports/annual-reports/relx-2023-annual-report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aj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goa.eu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mcb.peercommunityin.org/about/abou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cipost.org/finances/business_model/" TargetMode="External"/><Relationship Id="rId5" Type="http://schemas.openxmlformats.org/officeDocument/2006/relationships/hyperlink" Target="https://www.math.univ-toulouse.fr/fr/activites/annales-de-toulouse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openediti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EMAIN, FAUDRA-T-IL…"/>
          <p:cNvSpPr txBox="1"/>
          <p:nvPr/>
        </p:nvSpPr>
        <p:spPr>
          <a:xfrm>
            <a:off x="0" y="2200114"/>
            <a:ext cx="13004801" cy="1661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lnSpc>
                <a:spcPct val="150000"/>
              </a:lnSpc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DEMAIN, FAUDRA-T-IL </a:t>
            </a:r>
          </a:p>
          <a:p>
            <a:pPr lvl="1">
              <a:lnSpc>
                <a:spcPct val="150000"/>
              </a:lnSpc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PAYER POUR PUBLIER ?</a:t>
            </a:r>
          </a:p>
        </p:txBody>
      </p:sp>
      <p:sp>
        <p:nvSpPr>
          <p:cNvPr id="120" name="Karim RAMDANI…"/>
          <p:cNvSpPr txBox="1"/>
          <p:nvPr/>
        </p:nvSpPr>
        <p:spPr>
          <a:xfrm>
            <a:off x="2665871" y="6455144"/>
            <a:ext cx="7673058" cy="166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lnSpc>
                <a:spcPct val="130000"/>
              </a:lnSpc>
              <a:defRPr sz="50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Karim RAMDANI</a:t>
            </a:r>
          </a:p>
          <a:p>
            <a:pPr lvl="1">
              <a:lnSpc>
                <a:spcPct val="130000"/>
              </a:lnSpc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Inria et Université de Lorraine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REEN OA"/>
          <p:cNvSpPr txBox="1"/>
          <p:nvPr/>
        </p:nvSpPr>
        <p:spPr>
          <a:xfrm>
            <a:off x="1341360" y="1670167"/>
            <a:ext cx="3024536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solidFill>
                  <a:srgbClr val="00F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GREEN OA</a:t>
            </a:r>
          </a:p>
        </p:txBody>
      </p:sp>
      <p:pic>
        <p:nvPicPr>
          <p:cNvPr id="243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467034" y="1546015"/>
            <a:ext cx="4773188" cy="1012462"/>
          </a:xfrm>
          <a:prstGeom prst="rect">
            <a:avLst/>
          </a:prstGeom>
        </p:spPr>
      </p:pic>
      <p:pic>
        <p:nvPicPr>
          <p:cNvPr id="245" name="Pdf_by_mimooh.svg.png" descr="Pdf_by_mimooh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619" y="2993364"/>
            <a:ext cx="1172018" cy="1250153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LE LIBRE ACCÈS"/>
          <p:cNvSpPr txBox="1"/>
          <p:nvPr/>
        </p:nvSpPr>
        <p:spPr>
          <a:xfrm>
            <a:off x="4079242" y="364618"/>
            <a:ext cx="4846316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LE LIBRE ACCÈS</a:t>
            </a:r>
          </a:p>
        </p:txBody>
      </p:sp>
      <p:sp>
        <p:nvSpPr>
          <p:cNvPr id="247" name="GOLD OA"/>
          <p:cNvSpPr txBox="1"/>
          <p:nvPr/>
        </p:nvSpPr>
        <p:spPr>
          <a:xfrm>
            <a:off x="8154755" y="1670167"/>
            <a:ext cx="2657675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GOLD OA</a:t>
            </a:r>
          </a:p>
        </p:txBody>
      </p:sp>
      <p:pic>
        <p:nvPicPr>
          <p:cNvPr id="248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6677316" y="1546015"/>
            <a:ext cx="5848666" cy="1012462"/>
          </a:xfrm>
          <a:prstGeom prst="rect">
            <a:avLst/>
          </a:prstGeom>
        </p:spPr>
      </p:pic>
      <p:sp>
        <p:nvSpPr>
          <p:cNvPr id="250" name="ARTICLES EN OA…"/>
          <p:cNvSpPr txBox="1"/>
          <p:nvPr/>
        </p:nvSpPr>
        <p:spPr>
          <a:xfrm>
            <a:off x="990430" y="4492366"/>
            <a:ext cx="3748684" cy="138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ARTICLES EN OA </a:t>
            </a:r>
          </a:p>
          <a:p>
            <a:pPr lvl="1" indent="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DANS UNE</a:t>
            </a:r>
          </a:p>
          <a:p>
            <a:pPr lvl="1" indent="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ARCHIVE OUVERTE</a:t>
            </a:r>
          </a:p>
        </p:txBody>
      </p:sp>
      <p:pic>
        <p:nvPicPr>
          <p:cNvPr id="251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467034" y="2677762"/>
            <a:ext cx="4773188" cy="6782238"/>
          </a:xfrm>
          <a:prstGeom prst="rect">
            <a:avLst/>
          </a:prstGeom>
        </p:spPr>
      </p:pic>
      <p:pic>
        <p:nvPicPr>
          <p:cNvPr id="253" name="Pdf_by_mimooh.svg.png" descr="Pdf_by_mimooh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584" y="2993364"/>
            <a:ext cx="1172018" cy="1250153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ARTICLES EN OA…"/>
          <p:cNvSpPr txBox="1"/>
          <p:nvPr/>
        </p:nvSpPr>
        <p:spPr>
          <a:xfrm>
            <a:off x="8044804" y="4400432"/>
            <a:ext cx="3501629" cy="95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ARTICLES EN OA </a:t>
            </a:r>
          </a:p>
          <a:p>
            <a:pPr lvl="1" indent="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DANS UNE REVUE</a:t>
            </a:r>
          </a:p>
        </p:txBody>
      </p:sp>
      <p:sp>
        <p:nvSpPr>
          <p:cNvPr id="255" name="Hal, arXiv, SocArXiv, bioRxiv,…"/>
          <p:cNvSpPr txBox="1"/>
          <p:nvPr/>
        </p:nvSpPr>
        <p:spPr>
          <a:xfrm>
            <a:off x="801586" y="6508136"/>
            <a:ext cx="4306566" cy="95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just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Hal, arXiv, SocArXiv, bioRxiv,…    </a:t>
            </a:r>
          </a:p>
        </p:txBody>
      </p:sp>
      <p:sp>
        <p:nvSpPr>
          <p:cNvPr id="256" name="Algebraic Combinatorics…"/>
          <p:cNvSpPr txBox="1"/>
          <p:nvPr/>
        </p:nvSpPr>
        <p:spPr>
          <a:xfrm>
            <a:off x="7068902" y="7185697"/>
            <a:ext cx="492442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lvl="1" indent="-228600" algn="l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Algebraic Combinatorics</a:t>
            </a:r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</a:t>
            </a:r>
          </a:p>
          <a:p>
            <a:pPr lvl="1" indent="0"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1" indent="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</a:t>
            </a:r>
          </a:p>
          <a:p>
            <a:pPr marL="228600" lvl="1" indent="-228600" algn="l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eNeurologicalSci</a:t>
            </a:r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</a:t>
            </a:r>
          </a:p>
        </p:txBody>
      </p:sp>
      <p:pic>
        <p:nvPicPr>
          <p:cNvPr id="257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8">
            <a:alphaModFix amt="71000"/>
          </a:blip>
          <a:stretch>
            <a:fillRect/>
          </a:stretch>
        </p:blipFill>
        <p:spPr>
          <a:xfrm>
            <a:off x="6722716" y="2677762"/>
            <a:ext cx="5757863" cy="6782238"/>
          </a:xfrm>
          <a:prstGeom prst="rect">
            <a:avLst/>
          </a:prstGeom>
        </p:spPr>
      </p:pic>
      <p:sp>
        <p:nvSpPr>
          <p:cNvPr id="259" name="Deux exemples"/>
          <p:cNvSpPr txBox="1"/>
          <p:nvPr/>
        </p:nvSpPr>
        <p:spPr>
          <a:xfrm>
            <a:off x="8157328" y="6279047"/>
            <a:ext cx="2888643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>
              <a:defRPr sz="3000" b="1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Deux exemples</a:t>
            </a:r>
          </a:p>
        </p:txBody>
      </p:sp>
      <p:sp>
        <p:nvSpPr>
          <p:cNvPr id="260" name="Loi pour une République Numérique"/>
          <p:cNvSpPr txBox="1"/>
          <p:nvPr/>
        </p:nvSpPr>
        <p:spPr>
          <a:xfrm>
            <a:off x="656812" y="8042814"/>
            <a:ext cx="439363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defRPr sz="3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 pour une République Numérique</a:t>
            </a:r>
          </a:p>
        </p:txBody>
      </p:sp>
      <p:sp>
        <p:nvSpPr>
          <p:cNvPr id="261" name="DIAMOND OA"/>
          <p:cNvSpPr txBox="1"/>
          <p:nvPr/>
        </p:nvSpPr>
        <p:spPr>
          <a:xfrm>
            <a:off x="8075366" y="7713163"/>
            <a:ext cx="3052565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defRPr sz="30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DIAMOND OA</a:t>
            </a:r>
          </a:p>
        </p:txBody>
      </p:sp>
      <p:sp>
        <p:nvSpPr>
          <p:cNvPr id="262" name="SCI-HUB"/>
          <p:cNvSpPr txBox="1"/>
          <p:nvPr/>
        </p:nvSpPr>
        <p:spPr>
          <a:xfrm rot="16200000">
            <a:off x="4570822" y="5637081"/>
            <a:ext cx="268922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>
              <a:defRPr sz="5000">
                <a:solidFill>
                  <a:schemeClr val="accent2">
                    <a:satOff val="-13916"/>
                    <a:lumOff val="13989"/>
                  </a:schemeClr>
                </a:solidFill>
              </a:defRPr>
            </a:pPr>
            <a:r>
              <a:rPr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SCI-HUB</a:t>
            </a:r>
          </a:p>
        </p:txBody>
      </p:sp>
      <p:pic>
        <p:nvPicPr>
          <p:cNvPr id="263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10">
            <a:alphaModFix amt="71000"/>
          </a:blip>
          <a:stretch>
            <a:fillRect/>
          </a:stretch>
        </p:blipFill>
        <p:spPr>
          <a:xfrm rot="16200000">
            <a:off x="3861541" y="5603643"/>
            <a:ext cx="4075166" cy="7584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2. LE MODÈLE AUTEUR-PAYEUR"/>
          <p:cNvSpPr txBox="1"/>
          <p:nvPr/>
        </p:nvSpPr>
        <p:spPr>
          <a:xfrm>
            <a:off x="-117851" y="4517640"/>
            <a:ext cx="13240502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2. LE MODÈLE AUTEUR-PAYEUR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De 100$ à 12 700 $ (Nature)…par article !…"/>
          <p:cNvSpPr txBox="1"/>
          <p:nvPr/>
        </p:nvSpPr>
        <p:spPr>
          <a:xfrm>
            <a:off x="0" y="1067664"/>
            <a:ext cx="1265778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	  De </a:t>
            </a:r>
            <a:r>
              <a:rPr dirty="0">
                <a:solidFill>
                  <a:srgbClr val="FFFB00"/>
                </a:solidFill>
              </a:rPr>
              <a:t>100$</a:t>
            </a:r>
            <a:r>
              <a:rPr dirty="0"/>
              <a:t> à </a:t>
            </a:r>
            <a:r>
              <a:rPr dirty="0">
                <a:solidFill>
                  <a:srgbClr val="FFFB00"/>
                </a:solidFill>
              </a:rPr>
              <a:t>12 700 $ (Nature)…</a:t>
            </a:r>
            <a:r>
              <a:rPr dirty="0"/>
              <a:t>par article ! </a:t>
            </a:r>
          </a:p>
          <a:p>
            <a:pPr lvl="3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fr-FR" dirty="0"/>
              <a:t>En</a:t>
            </a:r>
            <a:r>
              <a:rPr dirty="0"/>
              <a:t> 2023, APC </a:t>
            </a:r>
            <a:r>
              <a:rPr dirty="0" err="1"/>
              <a:t>Moyen</a:t>
            </a:r>
            <a:r>
              <a:rPr dirty="0"/>
              <a:t> = </a:t>
            </a:r>
            <a:r>
              <a:rPr dirty="0">
                <a:solidFill>
                  <a:srgbClr val="FFFB00"/>
                </a:solidFill>
              </a:rPr>
              <a:t>2381€ </a:t>
            </a:r>
            <a:r>
              <a:rPr dirty="0"/>
              <a:t>(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APC</a:t>
            </a:r>
            <a:r>
              <a:rPr dirty="0"/>
              <a:t>)</a:t>
            </a:r>
          </a:p>
        </p:txBody>
      </p:sp>
      <p:pic>
        <p:nvPicPr>
          <p:cNvPr id="269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692443" y="943658"/>
            <a:ext cx="11646255" cy="1458601"/>
          </a:xfrm>
          <a:prstGeom prst="rect">
            <a:avLst/>
          </a:prstGeom>
        </p:spPr>
      </p:pic>
      <p:sp>
        <p:nvSpPr>
          <p:cNvPr id="271" name="COÛTS"/>
          <p:cNvSpPr txBox="1"/>
          <p:nvPr/>
        </p:nvSpPr>
        <p:spPr>
          <a:xfrm>
            <a:off x="5300166" y="129656"/>
            <a:ext cx="2298701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COÛTS</a:t>
            </a:r>
          </a:p>
        </p:txBody>
      </p:sp>
      <p:pic>
        <p:nvPicPr>
          <p:cNvPr id="272" name="Capture d’écran 2023-05-17 à 09.54.01.png" descr="Capture d’écran 2023-05-17 à 09.54.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102" y="2795614"/>
            <a:ext cx="8862829" cy="537638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ource : Comité Pour la Science Ouverte"/>
          <p:cNvSpPr txBox="1"/>
          <p:nvPr/>
        </p:nvSpPr>
        <p:spPr>
          <a:xfrm>
            <a:off x="6986302" y="8132390"/>
            <a:ext cx="548066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Comité Pour la Science Ouverte</a:t>
            </a:r>
          </a:p>
        </p:txBody>
      </p:sp>
      <p:sp>
        <p:nvSpPr>
          <p:cNvPr id="274" name="Rectangle"/>
          <p:cNvSpPr/>
          <p:nvPr/>
        </p:nvSpPr>
        <p:spPr>
          <a:xfrm>
            <a:off x="2871641" y="2795526"/>
            <a:ext cx="4273330" cy="510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/>
            </a:pPr>
            <a:endParaRPr/>
          </a:p>
        </p:txBody>
      </p:sp>
      <p:sp>
        <p:nvSpPr>
          <p:cNvPr id="275" name="Rectangle"/>
          <p:cNvSpPr/>
          <p:nvPr/>
        </p:nvSpPr>
        <p:spPr>
          <a:xfrm>
            <a:off x="3913041" y="2981793"/>
            <a:ext cx="1226035" cy="145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/>
            </a:pPr>
            <a:endParaRPr/>
          </a:p>
        </p:txBody>
      </p:sp>
      <p:sp>
        <p:nvSpPr>
          <p:cNvPr id="276" name="APC (Total)"/>
          <p:cNvSpPr txBox="1"/>
          <p:nvPr/>
        </p:nvSpPr>
        <p:spPr>
          <a:xfrm>
            <a:off x="3236874" y="2966797"/>
            <a:ext cx="1797690" cy="365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algn="l">
              <a:defRPr sz="16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APC (Total)</a:t>
            </a:r>
          </a:p>
        </p:txBody>
      </p:sp>
      <p:sp>
        <p:nvSpPr>
          <p:cNvPr id="277" name="APC Gold"/>
          <p:cNvSpPr txBox="1"/>
          <p:nvPr/>
        </p:nvSpPr>
        <p:spPr>
          <a:xfrm>
            <a:off x="3228766" y="3345202"/>
            <a:ext cx="1651071" cy="365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algn="l">
              <a:defRPr sz="16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APC Gold</a:t>
            </a:r>
          </a:p>
        </p:txBody>
      </p:sp>
      <p:sp>
        <p:nvSpPr>
          <p:cNvPr id="278" name="APC Hybride"/>
          <p:cNvSpPr txBox="1"/>
          <p:nvPr/>
        </p:nvSpPr>
        <p:spPr>
          <a:xfrm>
            <a:off x="3236381" y="3692335"/>
            <a:ext cx="1964066" cy="365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algn="l">
              <a:defRPr sz="160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APC Hybride</a:t>
            </a:r>
          </a:p>
        </p:txBody>
      </p:sp>
      <p:sp>
        <p:nvSpPr>
          <p:cNvPr id="279" name="Evolution des dépenses APC en France : x3 entre 2013 et 2020"/>
          <p:cNvSpPr txBox="1"/>
          <p:nvPr/>
        </p:nvSpPr>
        <p:spPr>
          <a:xfrm>
            <a:off x="669515" y="8717699"/>
            <a:ext cx="11560002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Evolution des dépenses APC en France : x3 entre 2013 et 2020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ource : The Drain of Scientific Publishing"/>
          <p:cNvSpPr txBox="1"/>
          <p:nvPr/>
        </p:nvSpPr>
        <p:spPr>
          <a:xfrm>
            <a:off x="4547757" y="6884775"/>
            <a:ext cx="77777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FR"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</a:t>
            </a:r>
            <a:r>
              <a:rPr lang="fr-FR" i="1"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Drain of Scientific Publishing, Beigel et al., 2025</a:t>
            </a:r>
            <a:endParaRPr lang="fr-FR" u="sng" dirty="0">
              <a:solidFill>
                <a:schemeClr val="accent2">
                  <a:lumMod val="20000"/>
                  <a:lumOff val="8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284" name="Grouper"/>
          <p:cNvGrpSpPr/>
          <p:nvPr/>
        </p:nvGrpSpPr>
        <p:grpSpPr>
          <a:xfrm>
            <a:off x="2420753" y="878582"/>
            <a:ext cx="8057527" cy="5954355"/>
            <a:chOff x="0" y="0"/>
            <a:chExt cx="8057526" cy="5954353"/>
          </a:xfrm>
        </p:grpSpPr>
        <p:sp>
          <p:nvSpPr>
            <p:cNvPr id="282" name="Rectangle"/>
            <p:cNvSpPr/>
            <p:nvPr/>
          </p:nvSpPr>
          <p:spPr>
            <a:xfrm>
              <a:off x="0" y="0"/>
              <a:ext cx="8057527" cy="59543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  <a:endParaRPr/>
            </a:p>
          </p:txBody>
        </p:sp>
        <p:pic>
          <p:nvPicPr>
            <p:cNvPr id="283" name="vidéo-collée.png" descr="vidéo-collé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957" y="302636"/>
              <a:ext cx="7639842" cy="5509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5" name="COÛTS"/>
          <p:cNvSpPr txBox="1"/>
          <p:nvPr/>
        </p:nvSpPr>
        <p:spPr>
          <a:xfrm>
            <a:off x="5300166" y="129656"/>
            <a:ext cx="2298701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COÛTS</a:t>
            </a:r>
          </a:p>
        </p:txBody>
      </p:sp>
      <p:grpSp>
        <p:nvGrpSpPr>
          <p:cNvPr id="292" name="Grouper"/>
          <p:cNvGrpSpPr/>
          <p:nvPr/>
        </p:nvGrpSpPr>
        <p:grpSpPr>
          <a:xfrm>
            <a:off x="466885" y="7618711"/>
            <a:ext cx="11197493" cy="1632345"/>
            <a:chOff x="0" y="0"/>
            <a:chExt cx="11197492" cy="1632343"/>
          </a:xfrm>
        </p:grpSpPr>
        <p:sp>
          <p:nvSpPr>
            <p:cNvPr id="286" name="ELSEVIER   x 4,3"/>
            <p:cNvSpPr txBox="1"/>
            <p:nvPr/>
          </p:nvSpPr>
          <p:spPr>
            <a:xfrm>
              <a:off x="0" y="628368"/>
              <a:ext cx="3807173" cy="520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3">
                <a:defRPr sz="3000">
                  <a:solidFill>
                    <a:srgbClr val="76D6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ELSEVIER   x 4,3</a:t>
              </a:r>
            </a:p>
          </p:txBody>
        </p:sp>
        <p:sp>
          <p:nvSpPr>
            <p:cNvPr id="287" name="Frontiers   x 2,9"/>
            <p:cNvSpPr txBox="1"/>
            <p:nvPr/>
          </p:nvSpPr>
          <p:spPr>
            <a:xfrm>
              <a:off x="4330842" y="628368"/>
              <a:ext cx="3446823" cy="520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3">
                <a:defRPr sz="3000">
                  <a:solidFill>
                    <a:srgbClr val="00F9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Frontiers   x 2,9</a:t>
              </a:r>
            </a:p>
          </p:txBody>
        </p:sp>
        <p:sp>
          <p:nvSpPr>
            <p:cNvPr id="288" name="MDPI   x 4,1"/>
            <p:cNvSpPr txBox="1"/>
            <p:nvPr/>
          </p:nvSpPr>
          <p:spPr>
            <a:xfrm>
              <a:off x="8301334" y="628368"/>
              <a:ext cx="2896159" cy="520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3">
                <a:defRPr sz="3000">
                  <a:solidFill>
                    <a:srgbClr val="C0C0C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MDPI   x 4,1</a:t>
              </a:r>
            </a:p>
          </p:txBody>
        </p:sp>
        <p:sp>
          <p:nvSpPr>
            <p:cNvPr id="289" name="Springer Nature   x 2,2"/>
            <p:cNvSpPr txBox="1"/>
            <p:nvPr/>
          </p:nvSpPr>
          <p:spPr>
            <a:xfrm>
              <a:off x="1278700" y="1111408"/>
              <a:ext cx="4633169" cy="520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3">
                <a:defRPr sz="3000">
                  <a:solidFill>
                    <a:srgbClr val="FFD47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Springer Nature   x 2,2</a:t>
              </a:r>
            </a:p>
          </p:txBody>
        </p:sp>
        <p:sp>
          <p:nvSpPr>
            <p:cNvPr id="290" name="Wiley   x 4,2"/>
            <p:cNvSpPr txBox="1"/>
            <p:nvPr/>
          </p:nvSpPr>
          <p:spPr>
            <a:xfrm>
              <a:off x="6411541" y="1111408"/>
              <a:ext cx="2874951" cy="520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3">
                <a:defRPr sz="30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Wiley   x 4,2</a:t>
              </a:r>
            </a:p>
          </p:txBody>
        </p:sp>
        <p:sp>
          <p:nvSpPr>
            <p:cNvPr id="291" name="Évolution des revenus APC entre 2019 et 2023"/>
            <p:cNvSpPr txBox="1"/>
            <p:nvPr/>
          </p:nvSpPr>
          <p:spPr>
            <a:xfrm>
              <a:off x="1621706" y="0"/>
              <a:ext cx="8721850" cy="520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3"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Évolution des revenus APC entre 2019 et 2023</a:t>
              </a:r>
            </a:p>
          </p:txBody>
        </p:sp>
      </p:grpSp>
      <p:pic>
        <p:nvPicPr>
          <p:cNvPr id="293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679272" y="7384368"/>
            <a:ext cx="11646256" cy="19433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679272" y="796821"/>
            <a:ext cx="11646256" cy="1906933"/>
          </a:xfrm>
          <a:prstGeom prst="rect">
            <a:avLst/>
          </a:prstGeom>
        </p:spPr>
      </p:pic>
      <p:sp>
        <p:nvSpPr>
          <p:cNvPr id="298" name="Simulation CNRS 2015 (APC = 2 200€, payeur CNRS 1/3)…"/>
          <p:cNvSpPr txBox="1"/>
          <p:nvPr/>
        </p:nvSpPr>
        <p:spPr>
          <a:xfrm>
            <a:off x="287874" y="789762"/>
            <a:ext cx="11777299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	 Simulation CNRS 2015 </a:t>
            </a:r>
            <a:r>
              <a:rPr sz="2800" dirty="0"/>
              <a:t>(APC = 2 200€, </a:t>
            </a:r>
            <a:r>
              <a:rPr sz="2800" dirty="0" err="1"/>
              <a:t>payeur</a:t>
            </a:r>
            <a:r>
              <a:rPr sz="2800" dirty="0"/>
              <a:t> CNRS 1/3)</a:t>
            </a:r>
          </a:p>
          <a:p>
            <a:pPr lvl="1" indent="0">
              <a:defRPr sz="2600">
                <a:solidFill>
                  <a:srgbClr val="73FD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     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Financer la publication scientifique : le « Lecteur » et/ou « l’Auteur » ?</a:t>
            </a:r>
          </a:p>
        </p:txBody>
      </p:sp>
      <p:pic>
        <p:nvPicPr>
          <p:cNvPr id="299" name="Capture d’écran 2023-05-17 à 10.08.25.png" descr="Capture d’écran 2023-05-17 à 10.08.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108" y="2753962"/>
            <a:ext cx="7272817" cy="640138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ource : Comité Pour la Science Ouverte (2022)"/>
          <p:cNvSpPr txBox="1"/>
          <p:nvPr/>
        </p:nvSpPr>
        <p:spPr>
          <a:xfrm>
            <a:off x="3303624" y="9069863"/>
            <a:ext cx="629178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Comité Pour la Science Ouverte (2022)</a:t>
            </a:r>
          </a:p>
        </p:txBody>
      </p:sp>
      <p:sp>
        <p:nvSpPr>
          <p:cNvPr id="301" name="COÛTS"/>
          <p:cNvSpPr txBox="1"/>
          <p:nvPr/>
        </p:nvSpPr>
        <p:spPr>
          <a:xfrm>
            <a:off x="5300166" y="129656"/>
            <a:ext cx="2298701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COÛTS</a:t>
            </a:r>
          </a:p>
        </p:txBody>
      </p:sp>
      <p:sp>
        <p:nvSpPr>
          <p:cNvPr id="302" name="LECTEUR-PAYEUR"/>
          <p:cNvSpPr txBox="1"/>
          <p:nvPr/>
        </p:nvSpPr>
        <p:spPr>
          <a:xfrm>
            <a:off x="225533" y="2022070"/>
            <a:ext cx="4966587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algn="l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LECTEUR-PAYEUR</a:t>
            </a:r>
          </a:p>
        </p:txBody>
      </p:sp>
      <p:sp>
        <p:nvSpPr>
          <p:cNvPr id="303" name="AUTEUR-PAYEUR"/>
          <p:cNvSpPr txBox="1"/>
          <p:nvPr/>
        </p:nvSpPr>
        <p:spPr>
          <a:xfrm>
            <a:off x="6122202" y="2022070"/>
            <a:ext cx="4477709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algn="l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AUTEUR-PAYEUR </a:t>
            </a:r>
          </a:p>
        </p:txBody>
      </p:sp>
      <p:sp>
        <p:nvSpPr>
          <p:cNvPr id="304" name="31,5 M€"/>
          <p:cNvSpPr txBox="1"/>
          <p:nvPr/>
        </p:nvSpPr>
        <p:spPr>
          <a:xfrm>
            <a:off x="9967590" y="2022070"/>
            <a:ext cx="2268538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31,5 M€</a:t>
            </a:r>
          </a:p>
        </p:txBody>
      </p:sp>
      <p:sp>
        <p:nvSpPr>
          <p:cNvPr id="305" name="15 M€"/>
          <p:cNvSpPr txBox="1"/>
          <p:nvPr/>
        </p:nvSpPr>
        <p:spPr>
          <a:xfrm>
            <a:off x="4176575" y="2022070"/>
            <a:ext cx="1929607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15 M€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Évolution du nombre d’articles avec APC par discipline en France.…"/>
          <p:cNvSpPr txBox="1"/>
          <p:nvPr/>
        </p:nvSpPr>
        <p:spPr>
          <a:xfrm>
            <a:off x="404417" y="7932169"/>
            <a:ext cx="12195966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Évolution</a:t>
            </a:r>
            <a:r>
              <a:rPr dirty="0"/>
              <a:t> du </a:t>
            </a:r>
            <a:r>
              <a:rPr dirty="0" err="1"/>
              <a:t>nombre</a:t>
            </a:r>
            <a:r>
              <a:rPr dirty="0"/>
              <a:t> </a:t>
            </a:r>
            <a:r>
              <a:rPr dirty="0" err="1"/>
              <a:t>d’articles</a:t>
            </a:r>
            <a:r>
              <a:rPr dirty="0"/>
              <a:t> avec APC par discipline </a:t>
            </a:r>
            <a:r>
              <a:rPr dirty="0" err="1"/>
              <a:t>en</a:t>
            </a:r>
            <a:r>
              <a:rPr dirty="0"/>
              <a:t> France.</a:t>
            </a:r>
          </a:p>
          <a:p>
            <a:pPr lvl="3" algn="l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(Source : Figure 4 dans :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https://hal-lara.archives-ouvertes.fr/hal-03909068</a:t>
            </a:r>
            <a:r>
              <a:rPr dirty="0"/>
              <a:t>)</a:t>
            </a:r>
          </a:p>
        </p:txBody>
      </p:sp>
      <p:pic>
        <p:nvPicPr>
          <p:cNvPr id="308" name="Capture d’écran 2023-03-15 à 15.36.23.png" descr="Capture d’écran 2023-03-15 à 15.36.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24" y="535209"/>
            <a:ext cx="12639752" cy="6815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Capture d’écran 2025-02-12 à 14.57.35.png" descr="Capture d’écran 2025-02-12 à 14.57.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156" y="2081958"/>
            <a:ext cx="3302749" cy="3722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Évolution du coût moyen des APC  par discipline en France.…"/>
          <p:cNvSpPr txBox="1"/>
          <p:nvPr/>
        </p:nvSpPr>
        <p:spPr>
          <a:xfrm>
            <a:off x="404417" y="7932169"/>
            <a:ext cx="12195966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Évolution</a:t>
            </a:r>
            <a:r>
              <a:rPr dirty="0"/>
              <a:t> du </a:t>
            </a:r>
            <a:r>
              <a:rPr dirty="0" err="1"/>
              <a:t>coût</a:t>
            </a:r>
            <a:r>
              <a:rPr dirty="0"/>
              <a:t> </a:t>
            </a:r>
            <a:r>
              <a:rPr dirty="0" err="1"/>
              <a:t>moyen</a:t>
            </a:r>
            <a:r>
              <a:rPr dirty="0"/>
              <a:t> des APC  par discipline </a:t>
            </a:r>
            <a:r>
              <a:rPr dirty="0" err="1"/>
              <a:t>en</a:t>
            </a:r>
            <a:r>
              <a:rPr dirty="0"/>
              <a:t> France.</a:t>
            </a:r>
          </a:p>
          <a:p>
            <a:pPr lvl="3" algn="l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(Source : Figure 6 dans :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https://hal-lara.archives-ouvertes.fr/hal-03909068</a:t>
            </a:r>
            <a:r>
              <a:rPr dirty="0"/>
              <a:t>)</a:t>
            </a:r>
          </a:p>
        </p:txBody>
      </p:sp>
      <p:pic>
        <p:nvPicPr>
          <p:cNvPr id="312" name="Capture d’écran 2025-09-23 à 10.42.25.png" descr="Capture d’écran 2025-09-23 à 10.42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1" y="424164"/>
            <a:ext cx="12487918" cy="7037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Capture d’écran 2025-09-23 à 10.44.08.png" descr="Capture d’écran 2025-09-23 à 10.44.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366" y="2089295"/>
            <a:ext cx="3195801" cy="3707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Évolution du nombre total d’articles publiés par an et par éditeur…"/>
          <p:cNvSpPr txBox="1"/>
          <p:nvPr/>
        </p:nvSpPr>
        <p:spPr>
          <a:xfrm>
            <a:off x="650169" y="7938196"/>
            <a:ext cx="11704462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Évolution</a:t>
            </a:r>
            <a:r>
              <a:rPr dirty="0"/>
              <a:t> du </a:t>
            </a:r>
            <a:r>
              <a:rPr dirty="0" err="1"/>
              <a:t>nombre</a:t>
            </a:r>
            <a:r>
              <a:rPr dirty="0"/>
              <a:t> total </a:t>
            </a:r>
            <a:r>
              <a:rPr dirty="0" err="1"/>
              <a:t>d’articles</a:t>
            </a:r>
            <a:r>
              <a:rPr dirty="0"/>
              <a:t> </a:t>
            </a:r>
            <a:r>
              <a:rPr dirty="0" err="1"/>
              <a:t>publiés</a:t>
            </a:r>
            <a:r>
              <a:rPr dirty="0"/>
              <a:t> par an et par </a:t>
            </a:r>
            <a:r>
              <a:rPr dirty="0" err="1"/>
              <a:t>éditeur</a:t>
            </a:r>
            <a:endParaRPr dirty="0"/>
          </a:p>
          <a:p>
            <a:pPr lvl="4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(Source : </a:t>
            </a:r>
            <a:r>
              <a:rPr dirty="0" err="1"/>
              <a:t>Comité</a:t>
            </a:r>
            <a:r>
              <a:rPr dirty="0"/>
              <a:t> pour la Science Ouverte, Figure 1 dans </a:t>
            </a:r>
          </a:p>
          <a:p>
            <a:pPr lvl="4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Mesures et démesure de la publication scientifique</a:t>
            </a:r>
            <a:r>
              <a:rPr dirty="0"/>
              <a:t>)</a:t>
            </a:r>
          </a:p>
        </p:txBody>
      </p:sp>
      <p:pic>
        <p:nvPicPr>
          <p:cNvPr id="316" name="Capture d’écran 2025-09-19 à 10.32.03.png" descr="Capture d’écran 2025-09-19 à 10.32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471797"/>
            <a:ext cx="9842500" cy="731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Tableau 1"/>
          <p:cNvGraphicFramePr/>
          <p:nvPr>
            <p:extLst>
              <p:ext uri="{D42A27DB-BD31-4B8C-83A1-F6EECF244321}">
                <p14:modId xmlns:p14="http://schemas.microsoft.com/office/powerpoint/2010/main" val="3467927250"/>
              </p:ext>
            </p:extLst>
          </p:nvPr>
        </p:nvGraphicFramePr>
        <p:xfrm>
          <a:off x="152400" y="1449614"/>
          <a:ext cx="12700000" cy="8254996"/>
        </p:xfrm>
        <a:graphic>
          <a:graphicData uri="http://schemas.openxmlformats.org/drawingml/2006/table">
            <a:tbl>
              <a:tblPr firstRow="1">
                <a:tableStyleId>{2708684C-4D16-4618-839F-0558EEFCDFE6}</a:tableStyleId>
              </a:tblPr>
              <a:tblGrid>
                <a:gridCol w="63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826">
                <a:tc>
                  <a:txBody>
                    <a:bodyPr/>
                    <a:lstStyle/>
                    <a:p>
                      <a:pPr lvl="1" indent="0">
                        <a:defRPr sz="3600" b="0">
                          <a:solidFill>
                            <a:srgbClr val="FFFB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CHACUN POUR SOI…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1" indent="0">
                        <a:defRPr sz="3600" b="0">
                          <a:solidFill>
                            <a:srgbClr val="FFFB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ACCORD NATIONAL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195">
                <a:tc>
                  <a:txBody>
                    <a:bodyPr/>
                    <a:lstStyle/>
                    <a:p>
                      <a:pPr lvl="3" indent="0">
                        <a:defRPr sz="36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u="sng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ANR / ERC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3" indent="0">
                        <a:defRPr sz="36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u="sng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Coût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195">
                <a:tc>
                  <a:txBody>
                    <a:bodyPr/>
                    <a:lstStyle/>
                    <a:p>
                      <a:pPr lvl="3" indent="0">
                        <a:defRPr sz="36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Répartition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3" indent="0">
                        <a:defRPr sz="36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Répartition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195">
                <a:tc>
                  <a:txBody>
                    <a:bodyPr/>
                    <a:lstStyle/>
                    <a:p>
                      <a:pPr lvl="3" indent="0">
                        <a:defRPr sz="4000">
                          <a:solidFill>
                            <a:srgbClr val="FF9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INÉGALITÉS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3" indent="0">
                        <a:defRPr sz="4000">
                          <a:solidFill>
                            <a:srgbClr val="FF2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solidFill>
                            <a:srgbClr val="FF9300"/>
                          </a:solidFill>
                        </a:rPr>
                        <a:t>BOYCOTT</a:t>
                      </a:r>
                      <a:r>
                        <a:t> </a:t>
                      </a:r>
                      <a:r>
                        <a:rPr>
                          <a:solidFill>
                            <a:srgbClr val="FF9300"/>
                          </a:solidFill>
                        </a:rPr>
                        <a:t>IMPOSSIBLE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195">
                <a:tc gridSpan="2">
                  <a:txBody>
                    <a:bodyPr/>
                    <a:lstStyle/>
                    <a:p>
                      <a:pPr lvl="3" indent="0">
                        <a:defRPr sz="36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  </a:t>
                      </a:r>
                      <a:r>
                        <a:rPr u="sng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Qualité sacrifiée ?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6195">
                <a:tc gridSpan="2">
                  <a:txBody>
                    <a:bodyPr/>
                    <a:lstStyle/>
                    <a:p>
                      <a:pPr lvl="3" indent="0">
                        <a:defRPr sz="36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u="sng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Soutenu par les éditeurs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6195">
                <a:tc gridSpan="2">
                  <a:txBody>
                    <a:bodyPr/>
                    <a:lstStyle/>
                    <a:p>
                      <a:pPr lvl="3" indent="0">
                        <a:defRPr sz="3600"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r>
                        <a:rPr dirty="0"/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9" name="RISQUES"/>
          <p:cNvSpPr txBox="1"/>
          <p:nvPr/>
        </p:nvSpPr>
        <p:spPr>
          <a:xfrm>
            <a:off x="5073377" y="501588"/>
            <a:ext cx="2858046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RISQUES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FdS, SMAI, SMF, INSMI, EMS :  NON (depuis…2012)…"/>
          <p:cNvSpPr txBox="1"/>
          <p:nvPr/>
        </p:nvSpPr>
        <p:spPr>
          <a:xfrm>
            <a:off x="152117" y="1140424"/>
            <a:ext cx="12437901" cy="857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67894" lvl="3" indent="-467894" algn="l">
              <a:lnSpc>
                <a:spcPct val="120000"/>
              </a:lnSpc>
              <a:buSzPct val="75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SFdS</a:t>
            </a:r>
            <a:r>
              <a:rPr dirty="0"/>
              <a:t>, SMAI, SMF,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INSMI</a:t>
            </a:r>
            <a:r>
              <a:rPr dirty="0"/>
              <a:t>, EMS :  </a:t>
            </a:r>
            <a:r>
              <a:rPr dirty="0">
                <a:solidFill>
                  <a:srgbClr val="FFFB00"/>
                </a:solidFill>
              </a:rPr>
              <a:t>NON (</a:t>
            </a:r>
            <a:r>
              <a:rPr dirty="0" err="1">
                <a:solidFill>
                  <a:srgbClr val="FFFB00"/>
                </a:solidFill>
              </a:rPr>
              <a:t>depuis</a:t>
            </a:r>
            <a:r>
              <a:rPr dirty="0">
                <a:solidFill>
                  <a:srgbClr val="FFFB00"/>
                </a:solidFill>
              </a:rPr>
              <a:t>…2012)</a:t>
            </a:r>
          </a:p>
          <a:p>
            <a:pPr marL="467894" indent="-467894" algn="l">
              <a:lnSpc>
                <a:spcPct val="120000"/>
              </a:lnSpc>
              <a:buSzPct val="75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Académie des Sciences : </a:t>
            </a:r>
            <a:r>
              <a:rPr dirty="0">
                <a:solidFill>
                  <a:srgbClr val="FFFB00"/>
                </a:solidFill>
              </a:rPr>
              <a:t>OUI SI (2014)….PLUTÔT NON (2022) </a:t>
            </a:r>
          </a:p>
          <a:p>
            <a:pPr marL="467894" indent="-467894" algn="l">
              <a:lnSpc>
                <a:spcPct val="120000"/>
              </a:lnSpc>
              <a:buSzPct val="75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CNRS :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</a:t>
            </a:r>
            <a:r>
              <a:rPr dirty="0">
                <a:solidFill>
                  <a:srgbClr val="FFFB00"/>
                </a:solidFill>
              </a:rPr>
              <a:t> (2022)                    </a:t>
            </a:r>
            <a:r>
              <a:rPr dirty="0"/>
              <a:t>INRIA : </a:t>
            </a:r>
            <a:r>
              <a:rPr dirty="0">
                <a:solidFill>
                  <a:srgbClr val="FFFB00"/>
                </a:solidFill>
              </a:rPr>
              <a:t>NON (2023)</a:t>
            </a:r>
          </a:p>
          <a:p>
            <a:pPr marL="467894" indent="-467894" algn="l">
              <a:lnSpc>
                <a:spcPct val="120000"/>
              </a:lnSpc>
              <a:buSzPct val="75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Université de Lorraine</a:t>
            </a:r>
            <a:r>
              <a:rPr dirty="0">
                <a:solidFill>
                  <a:srgbClr val="FFFB00"/>
                </a:solidFill>
              </a:rPr>
              <a:t> :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</a:t>
            </a:r>
            <a:r>
              <a:rPr dirty="0">
                <a:solidFill>
                  <a:srgbClr val="FFFB00"/>
                </a:solidFill>
              </a:rPr>
              <a:t> (2022) </a:t>
            </a:r>
          </a:p>
          <a:p>
            <a:pPr marL="467894" indent="-467894" algn="l">
              <a:lnSpc>
                <a:spcPct val="120000"/>
              </a:lnSpc>
              <a:buSzPct val="75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Université </a:t>
            </a:r>
            <a:r>
              <a:rPr dirty="0" err="1"/>
              <a:t>d’Orléans</a:t>
            </a:r>
            <a:r>
              <a:rPr dirty="0">
                <a:solidFill>
                  <a:srgbClr val="FFFB00"/>
                </a:solidFill>
              </a:rPr>
              <a:t> :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</a:t>
            </a:r>
            <a:r>
              <a:rPr dirty="0">
                <a:solidFill>
                  <a:srgbClr val="FFFB00"/>
                </a:solidFill>
              </a:rPr>
              <a:t> (2024)</a:t>
            </a:r>
          </a:p>
          <a:p>
            <a:pPr marL="467894" lvl="3" indent="-467894" algn="l">
              <a:lnSpc>
                <a:spcPct val="120000"/>
              </a:lnSpc>
              <a:buSzPct val="75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France </a:t>
            </a:r>
          </a:p>
          <a:p>
            <a:pPr marL="1356894" lvl="3" indent="-467894" algn="l">
              <a:lnSpc>
                <a:spcPct val="120000"/>
              </a:lnSpc>
              <a:buClr>
                <a:srgbClr val="FFFFFF"/>
              </a:buClr>
              <a:buSzPct val="75000"/>
              <a:buChar char="✦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national pour la science ouverte (2018, 2021)</a:t>
            </a:r>
            <a:r>
              <a:rPr dirty="0"/>
              <a:t> </a:t>
            </a:r>
          </a:p>
          <a:p>
            <a:pPr marL="1356894" lvl="3" indent="-467894" algn="l">
              <a:lnSpc>
                <a:spcPct val="120000"/>
              </a:lnSpc>
              <a:buClr>
                <a:srgbClr val="FFFFFF"/>
              </a:buClr>
              <a:buSzPct val="75000"/>
              <a:buChar char="✦"/>
              <a:defRPr sz="3200">
                <a:solidFill>
                  <a:srgbClr val="73FD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ANR                        Intervention de Juliette QUÉNIART</a:t>
            </a:r>
          </a:p>
          <a:p>
            <a:pPr marL="1356894" lvl="3" indent="-467894" algn="l">
              <a:lnSpc>
                <a:spcPct val="120000"/>
              </a:lnSpc>
              <a:buClr>
                <a:srgbClr val="FFFFFF"/>
              </a:buClr>
              <a:buSzPct val="75000"/>
              <a:buChar char="✦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Accord national "READ &amp; PUBLISH" France-Elsevier</a:t>
            </a:r>
          </a:p>
          <a:p>
            <a:pPr marL="467894" lvl="3" indent="-467894" algn="l">
              <a:lnSpc>
                <a:spcPct val="120000"/>
              </a:lnSpc>
              <a:buSzPct val="75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Europe</a:t>
            </a:r>
            <a:endParaRPr dirty="0">
              <a:solidFill>
                <a:srgbClr val="FFFB00"/>
              </a:solidFill>
            </a:endParaRPr>
          </a:p>
          <a:p>
            <a:pPr marL="1239921" lvl="4" indent="-350921" algn="l">
              <a:lnSpc>
                <a:spcPct val="120000"/>
              </a:lnSpc>
              <a:buSzPct val="75000"/>
              <a:buChar char="✦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FFFB00"/>
                </a:solidFill>
              </a:rPr>
              <a:t> </a:t>
            </a:r>
            <a:r>
              <a:rPr dirty="0">
                <a:solidFill>
                  <a:srgbClr val="00F900"/>
                </a:solidFill>
              </a:rPr>
              <a:t>GREEN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/>
              <a:t>+</a:t>
            </a:r>
            <a:r>
              <a:rPr dirty="0">
                <a:solidFill>
                  <a:srgbClr val="FFFB00"/>
                </a:solidFill>
              </a:rPr>
              <a:t> GOLD</a:t>
            </a:r>
          </a:p>
          <a:p>
            <a:pPr marL="1239921" lvl="4" indent="-350921" algn="just">
              <a:buSzPct val="75000"/>
              <a:buChar char="✦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FFFB00"/>
                </a:solidFill>
              </a:rPr>
              <a:t> Plan S (</a:t>
            </a:r>
            <a:r>
              <a:rPr dirty="0" err="1">
                <a:solidFill>
                  <a:srgbClr val="FFFB00"/>
                </a:solidFill>
              </a:rPr>
              <a:t>Octobre</a:t>
            </a:r>
            <a:r>
              <a:rPr dirty="0">
                <a:solidFill>
                  <a:srgbClr val="FFFB00"/>
                </a:solidFill>
              </a:rPr>
              <a:t> 2018) et ANR : </a:t>
            </a:r>
            <a:r>
              <a:rPr dirty="0"/>
              <a:t>”All scholarly articles that result from research funded by members of </a:t>
            </a:r>
            <a:r>
              <a:rPr dirty="0" err="1"/>
              <a:t>cOAlition</a:t>
            </a:r>
            <a:r>
              <a:rPr dirty="0"/>
              <a:t> S must be openly available </a:t>
            </a:r>
            <a:r>
              <a:rPr dirty="0">
                <a:solidFill>
                  <a:srgbClr val="FFFB00"/>
                </a:solidFill>
              </a:rPr>
              <a:t>immediately</a:t>
            </a:r>
            <a:r>
              <a:rPr dirty="0"/>
              <a:t> upon publication without any embargo period.”</a:t>
            </a:r>
          </a:p>
        </p:txBody>
      </p:sp>
      <p:sp>
        <p:nvSpPr>
          <p:cNvPr id="322" name="PRISES DE POSITION INSTITUTIONNELLES"/>
          <p:cNvSpPr txBox="1"/>
          <p:nvPr/>
        </p:nvSpPr>
        <p:spPr>
          <a:xfrm>
            <a:off x="638832" y="422104"/>
            <a:ext cx="11727136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FFFB00"/>
                </a:solidFill>
              </a:rPr>
              <a:t>PRISES DE POSITION INSTITUTIONNELLES</a:t>
            </a:r>
          </a:p>
        </p:txBody>
      </p:sp>
      <p:sp>
        <p:nvSpPr>
          <p:cNvPr id="323" name="Flèche"/>
          <p:cNvSpPr/>
          <p:nvPr/>
        </p:nvSpPr>
        <p:spPr>
          <a:xfrm>
            <a:off x="2688061" y="5281268"/>
            <a:ext cx="1773054" cy="574892"/>
          </a:xfrm>
          <a:prstGeom prst="rightArrow">
            <a:avLst>
              <a:gd name="adj1" fmla="val 32000"/>
              <a:gd name="adj2" fmla="val 132133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. LES MODÈLES ÉCONOMIQUES…"/>
          <p:cNvSpPr txBox="1"/>
          <p:nvPr/>
        </p:nvSpPr>
        <p:spPr>
          <a:xfrm>
            <a:off x="1404552" y="2351909"/>
            <a:ext cx="9824185" cy="5049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lnSpc>
                <a:spcPct val="200000"/>
              </a:lnSpc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FFFB00"/>
                </a:solidFill>
              </a:rPr>
              <a:t>1. LES MODÈLES</a:t>
            </a:r>
            <a:r>
              <a:t> </a:t>
            </a:r>
            <a:r>
              <a:rPr>
                <a:solidFill>
                  <a:srgbClr val="FFFB00"/>
                </a:solidFill>
              </a:rPr>
              <a:t>ÉCONOMIQUES</a:t>
            </a:r>
          </a:p>
          <a:p>
            <a:pPr lvl="1" algn="l">
              <a:lnSpc>
                <a:spcPct val="200000"/>
              </a:lnSpc>
              <a:defRPr sz="39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B00"/>
              </a:solidFill>
            </a:endParaRPr>
          </a:p>
          <a:p>
            <a:pPr lvl="1" algn="l">
              <a:lnSpc>
                <a:spcPct val="200000"/>
              </a:lnSpc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 2. LE MODÈLE AUTEUR-PAYEUR </a:t>
            </a:r>
          </a:p>
          <a:p>
            <a:pPr lvl="1" algn="l">
              <a:lnSpc>
                <a:spcPct val="200000"/>
              </a:lnSpc>
              <a:defRPr sz="39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B00"/>
              </a:solidFill>
            </a:endParaRPr>
          </a:p>
          <a:p>
            <a:pPr lvl="1" algn="l">
              <a:lnSpc>
                <a:spcPct val="200000"/>
              </a:lnSpc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 3. QUE FAIRE 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3. QUE FAIRE ?"/>
          <p:cNvSpPr txBox="1"/>
          <p:nvPr/>
        </p:nvSpPr>
        <p:spPr>
          <a:xfrm>
            <a:off x="-3064250" y="4517640"/>
            <a:ext cx="13240501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4400" b="1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3. QUE FAIRE ?</a:t>
            </a:r>
          </a:p>
        </p:txBody>
      </p:sp>
      <p:pic>
        <p:nvPicPr>
          <p:cNvPr id="326" name="Capture d’écran 2017-11-06 à 12.20.27.png" descr="Capture d’écran 2017-11-06 à 12.20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60" y="1388154"/>
            <a:ext cx="5120081" cy="6977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ÉDITEURS :  RÉCUPÉRATION / ANTICIPATION / LOBBYING…"/>
          <p:cNvSpPr txBox="1"/>
          <p:nvPr/>
        </p:nvSpPr>
        <p:spPr>
          <a:xfrm>
            <a:off x="-4705" y="3214763"/>
            <a:ext cx="12676600" cy="4443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11250" lvl="1" indent="-666750" algn="just">
              <a:lnSpc>
                <a:spcPct val="150000"/>
              </a:lnSpc>
              <a:buSzPct val="50000"/>
              <a:buBlip>
                <a:blip r:embed="rId2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FFFB00"/>
                </a:solidFill>
              </a:rPr>
              <a:t>ÉDITEURS :  </a:t>
            </a:r>
            <a:r>
              <a:rPr dirty="0"/>
              <a:t>RÉCUPÉRATION / ANTICIPATION /</a:t>
            </a:r>
            <a:r>
              <a:rPr dirty="0">
                <a:solidFill>
                  <a:srgbClr val="FF9300"/>
                </a:solidFill>
              </a:rPr>
              <a:t>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LOBBYING</a:t>
            </a:r>
          </a:p>
          <a:p>
            <a:pPr marL="1111250" lvl="1" indent="-666750" algn="just">
              <a:lnSpc>
                <a:spcPct val="150000"/>
              </a:lnSpc>
              <a:buSzPct val="50000"/>
              <a:buBlip>
                <a:blip r:embed="rId2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FFFB00"/>
                </a:solidFill>
              </a:rPr>
              <a:t>POLITIQUES :  </a:t>
            </a:r>
            <a:r>
              <a:rPr dirty="0"/>
              <a:t>VOLONTÉ                 </a:t>
            </a:r>
            <a:r>
              <a:rPr dirty="0">
                <a:solidFill>
                  <a:srgbClr val="FF9300"/>
                </a:solidFill>
              </a:rPr>
              <a:t>COURT-TERMISME</a:t>
            </a:r>
          </a:p>
          <a:p>
            <a:pPr marL="1111250" lvl="1" indent="-666750" algn="just">
              <a:lnSpc>
                <a:spcPct val="150000"/>
              </a:lnSpc>
              <a:buSzPct val="50000"/>
              <a:buBlip>
                <a:blip r:embed="rId2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FFFB00"/>
                </a:solidFill>
              </a:rPr>
              <a:t>CHERCHEURS : </a:t>
            </a:r>
            <a:r>
              <a:rPr dirty="0"/>
              <a:t>DÉSINTÉRÊT         ABSENCE    </a:t>
            </a:r>
          </a:p>
          <a:p>
            <a:pPr lvl="4" indent="1778000" algn="just">
              <a:lnSpc>
                <a:spcPct val="150000"/>
              </a:lnSpc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              DIVISION                COLLABORATION</a:t>
            </a:r>
          </a:p>
          <a:p>
            <a:pPr marL="1111250" lvl="1" indent="-666750" algn="just">
              <a:lnSpc>
                <a:spcPct val="150000"/>
              </a:lnSpc>
              <a:buSzPct val="50000"/>
              <a:buBlip>
                <a:blip r:embed="rId2"/>
              </a:buBlip>
              <a:defRPr sz="32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FFFB00"/>
                </a:solidFill>
              </a:rPr>
              <a:t>SYSTÈME : </a:t>
            </a:r>
            <a:r>
              <a:rPr dirty="0"/>
              <a:t>CONCURRENCE / ÉVALUATION</a:t>
            </a:r>
          </a:p>
          <a:p>
            <a:pPr marL="1111250" lvl="1" indent="-666750" algn="just">
              <a:lnSpc>
                <a:spcPct val="150000"/>
              </a:lnSpc>
              <a:buSzPct val="50000"/>
              <a:buBlip>
                <a:blip r:embed="rId2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…</a:t>
            </a:r>
          </a:p>
        </p:txBody>
      </p:sp>
      <p:sp>
        <p:nvSpPr>
          <p:cNvPr id="329" name="COMPRENDRE"/>
          <p:cNvSpPr txBox="1"/>
          <p:nvPr/>
        </p:nvSpPr>
        <p:spPr>
          <a:xfrm>
            <a:off x="-172037" y="1315631"/>
            <a:ext cx="13348874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COMPRENDRE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us de précisions sur ma page personnelle"/>
          <p:cNvSpPr txBox="1"/>
          <p:nvPr/>
        </p:nvSpPr>
        <p:spPr>
          <a:xfrm>
            <a:off x="351659" y="8459270"/>
            <a:ext cx="1230148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Plus de précisions sur ma page personnelle</a:t>
            </a:r>
          </a:p>
        </p:txBody>
      </p:sp>
      <p:sp>
        <p:nvSpPr>
          <p:cNvPr id="332" name="Texte"/>
          <p:cNvSpPr txBox="1"/>
          <p:nvPr/>
        </p:nvSpPr>
        <p:spPr>
          <a:xfrm>
            <a:off x="6330949" y="2703467"/>
            <a:ext cx="34290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 b="1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3" name="S’informer sur le sujet…"/>
          <p:cNvSpPr txBox="1"/>
          <p:nvPr/>
        </p:nvSpPr>
        <p:spPr>
          <a:xfrm>
            <a:off x="352444" y="1618813"/>
            <a:ext cx="12299912" cy="6659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8625" lvl="3" indent="-428625" algn="l">
              <a:lnSpc>
                <a:spcPct val="150000"/>
              </a:lnSpc>
              <a:buSzPct val="50000"/>
              <a:buBlip>
                <a:blip r:embed="rId3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S’informer</a:t>
            </a:r>
            <a:r>
              <a:rPr dirty="0"/>
              <a:t> sur le </a:t>
            </a:r>
            <a:r>
              <a:rPr dirty="0" err="1"/>
              <a:t>sujet</a:t>
            </a:r>
            <a:endParaRPr dirty="0"/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3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Déposer</a:t>
            </a:r>
            <a:r>
              <a:rPr dirty="0"/>
              <a:t> </a:t>
            </a:r>
            <a:r>
              <a:rPr dirty="0" err="1"/>
              <a:t>ses</a:t>
            </a:r>
            <a:r>
              <a:rPr dirty="0"/>
              <a:t> articles dans HAL/</a:t>
            </a:r>
            <a:r>
              <a:rPr dirty="0" err="1"/>
              <a:t>arXiv</a:t>
            </a:r>
            <a:endParaRPr dirty="0"/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3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Choisir</a:t>
            </a:r>
            <a:r>
              <a:rPr dirty="0"/>
              <a:t> </a:t>
            </a:r>
            <a:r>
              <a:rPr dirty="0" err="1"/>
              <a:t>où</a:t>
            </a:r>
            <a:r>
              <a:rPr dirty="0"/>
              <a:t> </a:t>
            </a:r>
            <a:r>
              <a:rPr dirty="0" err="1"/>
              <a:t>publier</a:t>
            </a:r>
            <a:r>
              <a:rPr dirty="0"/>
              <a:t> et pour qui reviewer</a:t>
            </a:r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3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Publier</a:t>
            </a:r>
            <a:r>
              <a:rPr dirty="0"/>
              <a:t> dans des revues “authors-friendly”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3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Ne pas payer pour </a:t>
            </a:r>
            <a:r>
              <a:rPr dirty="0" err="1"/>
              <a:t>publier</a:t>
            </a:r>
            <a:r>
              <a:rPr dirty="0"/>
              <a:t> 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3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 pas cocher la case Open Access chez Elsevier</a:t>
            </a: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3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Créer</a:t>
            </a:r>
            <a:r>
              <a:rPr dirty="0"/>
              <a:t> des revues </a:t>
            </a:r>
            <a:r>
              <a:rPr dirty="0" err="1"/>
              <a:t>diamant</a:t>
            </a:r>
            <a:r>
              <a:rPr dirty="0"/>
              <a:t> (« from scratch » </a:t>
            </a:r>
            <a:r>
              <a:rPr dirty="0" err="1"/>
              <a:t>ou</a:t>
            </a:r>
            <a:r>
              <a:rPr dirty="0"/>
              <a:t> par « </a:t>
            </a:r>
            <a:r>
              <a:rPr dirty="0" err="1"/>
              <a:t>clonage</a:t>
            </a:r>
            <a:r>
              <a:rPr dirty="0"/>
              <a:t> »)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sortir</a:t>
            </a:r>
            <a:r>
              <a:rPr dirty="0"/>
              <a:t> du cadre…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3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…</a:t>
            </a:r>
          </a:p>
        </p:txBody>
      </p:sp>
      <p:sp>
        <p:nvSpPr>
          <p:cNvPr id="334" name="QUE FAIRE…COMME AUTEUR / AUTRICE ?"/>
          <p:cNvSpPr txBox="1"/>
          <p:nvPr/>
        </p:nvSpPr>
        <p:spPr>
          <a:xfrm>
            <a:off x="602431" y="831505"/>
            <a:ext cx="11799938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lnSpc>
                <a:spcPct val="150000"/>
              </a:lnSpc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QUE FAIRE…COMME AUTEUR / AUTRICE 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e désabonner et utiliser les économies pour soutenir des projets alternatifs (Centre MERSENNE, Epijournaux, MathOA, S2O pour la SMAI et l’EMS,…).…"/>
          <p:cNvSpPr txBox="1"/>
          <p:nvPr/>
        </p:nvSpPr>
        <p:spPr>
          <a:xfrm>
            <a:off x="616609" y="4513272"/>
            <a:ext cx="11722421" cy="390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8625" lvl="3" indent="-428625" algn="just">
              <a:lnSpc>
                <a:spcPct val="150000"/>
              </a:lnSpc>
              <a:buSzPct val="50000"/>
              <a:buBlip>
                <a:blip r:embed="rId2"/>
              </a:buBlip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 </a:t>
            </a:r>
            <a:r>
              <a:rPr dirty="0" err="1"/>
              <a:t>désabonner</a:t>
            </a:r>
            <a:r>
              <a:rPr dirty="0"/>
              <a:t> et </a:t>
            </a:r>
            <a:r>
              <a:rPr dirty="0" err="1"/>
              <a:t>utiliser</a:t>
            </a:r>
            <a:r>
              <a:rPr dirty="0"/>
              <a:t> les </a:t>
            </a:r>
            <a:r>
              <a:rPr dirty="0" err="1"/>
              <a:t>économies</a:t>
            </a:r>
            <a:r>
              <a:rPr dirty="0"/>
              <a:t> pour </a:t>
            </a:r>
            <a:r>
              <a:rPr dirty="0" err="1"/>
              <a:t>soutenir</a:t>
            </a:r>
            <a:r>
              <a:rPr dirty="0"/>
              <a:t> des </a:t>
            </a:r>
            <a:r>
              <a:rPr dirty="0" err="1"/>
              <a:t>projets</a:t>
            </a:r>
            <a:r>
              <a:rPr dirty="0"/>
              <a:t> </a:t>
            </a:r>
            <a:r>
              <a:rPr dirty="0" err="1"/>
              <a:t>alternatifs</a:t>
            </a:r>
            <a:r>
              <a:rPr dirty="0"/>
              <a:t> (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Centre MERSENNE</a:t>
            </a:r>
            <a:r>
              <a:rPr dirty="0"/>
              <a:t>,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Epijournaux</a:t>
            </a:r>
            <a:r>
              <a:rPr dirty="0"/>
              <a:t>,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MathOA</a:t>
            </a:r>
            <a:r>
              <a:rPr dirty="0"/>
              <a:t>, S2O pour la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SMAI</a:t>
            </a:r>
            <a:r>
              <a:rPr dirty="0"/>
              <a:t> et </a:t>
            </a:r>
            <a:r>
              <a:rPr dirty="0" err="1"/>
              <a:t>l’</a:t>
            </a:r>
            <a:r>
              <a:rPr u="sng" dirty="0" err="1">
                <a:solidFill>
                  <a:schemeClr val="accent2">
                    <a:lumMod val="20000"/>
                    <a:lumOff val="8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</a:t>
            </a:r>
            <a:r>
              <a:rPr dirty="0"/>
              <a:t>,…).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2"/>
              </a:buBlip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FF9300"/>
                </a:solidFill>
              </a:rPr>
              <a:t>Ne pas signer </a:t>
            </a:r>
            <a:r>
              <a:rPr dirty="0" err="1">
                <a:solidFill>
                  <a:srgbClr val="FF9300"/>
                </a:solidFill>
              </a:rPr>
              <a:t>d’accords</a:t>
            </a:r>
            <a:r>
              <a:rPr dirty="0">
                <a:solidFill>
                  <a:srgbClr val="FF9300"/>
                </a:solidFill>
              </a:rPr>
              <a:t> « transformants » </a:t>
            </a:r>
            <a:r>
              <a:rPr dirty="0" err="1">
                <a:solidFill>
                  <a:srgbClr val="FF9300"/>
                </a:solidFill>
              </a:rPr>
              <a:t>ou</a:t>
            </a:r>
            <a:r>
              <a:rPr dirty="0">
                <a:solidFill>
                  <a:srgbClr val="FF9300"/>
                </a:solidFill>
              </a:rPr>
              <a:t> « Publish &amp; Read » </a:t>
            </a:r>
            <a:r>
              <a:rPr dirty="0"/>
              <a:t>(</a:t>
            </a:r>
            <a:r>
              <a:rPr dirty="0" err="1"/>
              <a:t>voir</a:t>
            </a:r>
            <a:r>
              <a:rPr dirty="0"/>
              <a:t> la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Position de l’Université de Lorraine</a:t>
            </a:r>
            <a:r>
              <a:rPr dirty="0"/>
              <a:t>).</a:t>
            </a:r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2"/>
              </a:buBlip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Sensibiliser</a:t>
            </a:r>
            <a:r>
              <a:rPr dirty="0"/>
              <a:t> et (in)former les </a:t>
            </a:r>
            <a:r>
              <a:rPr dirty="0" err="1"/>
              <a:t>collègues</a:t>
            </a:r>
            <a:r>
              <a:rPr dirty="0"/>
              <a:t> sur le </a:t>
            </a:r>
            <a:r>
              <a:rPr dirty="0" err="1"/>
              <a:t>sujet</a:t>
            </a:r>
            <a:r>
              <a:rPr dirty="0"/>
              <a:t>.</a:t>
            </a:r>
          </a:p>
        </p:txBody>
      </p:sp>
      <p:sp>
        <p:nvSpPr>
          <p:cNvPr id="337" name="…EN TANT QU’ÉVALUATEUR"/>
          <p:cNvSpPr txBox="1"/>
          <p:nvPr/>
        </p:nvSpPr>
        <p:spPr>
          <a:xfrm>
            <a:off x="2506662" y="484620"/>
            <a:ext cx="7991476" cy="7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…EN TANT QU’ÉVALUATEUR</a:t>
            </a:r>
          </a:p>
        </p:txBody>
      </p:sp>
      <p:sp>
        <p:nvSpPr>
          <p:cNvPr id="338" name="…EN TANT QU’INSTITUTION"/>
          <p:cNvSpPr txBox="1"/>
          <p:nvPr/>
        </p:nvSpPr>
        <p:spPr>
          <a:xfrm>
            <a:off x="2574466" y="3310237"/>
            <a:ext cx="7855868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…EN TANT QU’INSTITUTION</a:t>
            </a:r>
          </a:p>
        </p:txBody>
      </p:sp>
      <p:sp>
        <p:nvSpPr>
          <p:cNvPr id="339" name="Refuser les indicateurs simplistes (CNRS, France Universités,…) et la course à la publication, avec ses effets délétères."/>
          <p:cNvSpPr txBox="1"/>
          <p:nvPr/>
        </p:nvSpPr>
        <p:spPr>
          <a:xfrm>
            <a:off x="641189" y="1458671"/>
            <a:ext cx="11722422" cy="140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8625" lvl="3" indent="-428625" algn="just">
              <a:lnSpc>
                <a:spcPct val="150000"/>
              </a:lnSpc>
              <a:buSzPct val="50000"/>
              <a:buBlip>
                <a:blip r:embed="rId2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Refuser les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indicateurs simplistes</a:t>
            </a:r>
            <a:r>
              <a:rPr dirty="0"/>
              <a:t> (CNRS, France </a:t>
            </a:r>
            <a:r>
              <a:rPr dirty="0" err="1"/>
              <a:t>Universités</a:t>
            </a:r>
            <a:r>
              <a:rPr dirty="0"/>
              <a:t>,…) et la course à la publication, avec </a:t>
            </a:r>
            <a:r>
              <a:rPr dirty="0" err="1"/>
              <a:t>ses</a:t>
            </a:r>
            <a:r>
              <a:rPr dirty="0"/>
              <a:t>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effets délétères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Indexer la dotation d’un labo pour 4 ans sur sa “production scientifique”……"/>
          <p:cNvSpPr txBox="1"/>
          <p:nvPr/>
        </p:nvSpPr>
        <p:spPr>
          <a:xfrm>
            <a:off x="517513" y="2734183"/>
            <a:ext cx="11969774" cy="5326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8625" lvl="3" indent="-428625" algn="just">
              <a:lnSpc>
                <a:spcPct val="150000"/>
              </a:lnSpc>
              <a:buSzPct val="50000"/>
              <a:buBlip>
                <a:blip r:embed="rId2"/>
              </a:buBlip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Indexer la dotation d’un labo pour 4 ans sur sa “production scientifique”…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2"/>
              </a:buBlip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…en attribuant un nombre de points à chaque article…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2"/>
              </a:buBlip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…en fonction du “prestige" de la revue (de 1 à 14 points)…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2"/>
              </a:buBlip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…en fonction de l’ordre de l’auteur (de 1 à 4)…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2"/>
              </a:buBlip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…en multipliant les 2 pour obtenir un nombre de points…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2"/>
              </a:buBlip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…en fixant la valeur d’1 point à 648 €…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2"/>
              </a:buBlip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…et en attribuant des primes individuelles et des points pour l’avancement de carrière.</a:t>
            </a:r>
          </a:p>
        </p:txBody>
      </p:sp>
      <p:sp>
        <p:nvSpPr>
          <p:cNvPr id="342" name="CE QU’IL NE FAUT ABSOLUMENT…"/>
          <p:cNvSpPr txBox="1"/>
          <p:nvPr/>
        </p:nvSpPr>
        <p:spPr>
          <a:xfrm>
            <a:off x="949835" y="449920"/>
            <a:ext cx="11377018" cy="1538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lnSpc>
                <a:spcPct val="130000"/>
              </a:lnSpc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CE QU’IL NE FAUT ABSOLUMENT </a:t>
            </a:r>
          </a:p>
          <a:p>
            <a:pPr lvl="1">
              <a:lnSpc>
                <a:spcPct val="130000"/>
              </a:lnSpc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PAS FAIRE : LA “T2A” DES PUBLICATIONS</a:t>
            </a:r>
          </a:p>
        </p:txBody>
      </p:sp>
      <p:sp>
        <p:nvSpPr>
          <p:cNvPr id="343" name="SIGAPS…"/>
          <p:cNvSpPr txBox="1"/>
          <p:nvPr/>
        </p:nvSpPr>
        <p:spPr>
          <a:xfrm>
            <a:off x="0" y="8315680"/>
            <a:ext cx="13004800" cy="113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lnSpc>
                <a:spcPct val="130000"/>
              </a:lnSpc>
              <a:defRPr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SIGAPS</a:t>
            </a:r>
          </a:p>
          <a:p>
            <a:pPr lvl="1">
              <a:lnSpc>
                <a:spcPct val="130000"/>
              </a:lnSpc>
              <a:defRPr sz="2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Système d’Interrogation, de Gestion et d’Analyse des Publications Scientifiques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1" build="p" bldLvl="5" animBg="1" advAuto="0"/>
      <p:bldP spid="343" grpId="2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488497" y="1614475"/>
            <a:ext cx="11976956" cy="7338950"/>
          </a:xfrm>
          <a:prstGeom prst="rect">
            <a:avLst/>
          </a:prstGeom>
        </p:spPr>
      </p:pic>
      <p:sp>
        <p:nvSpPr>
          <p:cNvPr id="347" name="Eviter de se faire piéger par l’Open-washing."/>
          <p:cNvSpPr txBox="1"/>
          <p:nvPr/>
        </p:nvSpPr>
        <p:spPr>
          <a:xfrm>
            <a:off x="1008355" y="2413348"/>
            <a:ext cx="13635580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Eviter de se faire piéger par l’Open-washing.</a:t>
            </a:r>
          </a:p>
        </p:txBody>
      </p:sp>
      <p:sp>
        <p:nvSpPr>
          <p:cNvPr id="348" name="LEÇON N°1"/>
          <p:cNvSpPr txBox="1"/>
          <p:nvPr/>
        </p:nvSpPr>
        <p:spPr>
          <a:xfrm>
            <a:off x="922455" y="1710990"/>
            <a:ext cx="3132585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indent="0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LEÇON N°1</a:t>
            </a:r>
          </a:p>
        </p:txBody>
      </p:sp>
      <p:sp>
        <p:nvSpPr>
          <p:cNvPr id="349" name="LEÇON N°3"/>
          <p:cNvSpPr txBox="1"/>
          <p:nvPr/>
        </p:nvSpPr>
        <p:spPr>
          <a:xfrm>
            <a:off x="977718" y="4333352"/>
            <a:ext cx="3132585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indent="0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LEÇON N°3</a:t>
            </a:r>
          </a:p>
        </p:txBody>
      </p:sp>
      <p:sp>
        <p:nvSpPr>
          <p:cNvPr id="350" name="Espérer contrôler les coûts dans ce nouveau modèle est illusoire."/>
          <p:cNvSpPr txBox="1"/>
          <p:nvPr/>
        </p:nvSpPr>
        <p:spPr>
          <a:xfrm>
            <a:off x="1021068" y="4981890"/>
            <a:ext cx="11144825" cy="115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Espérer contrôler les coûts dans ce nouveau modèle est illusoire.</a:t>
            </a:r>
          </a:p>
        </p:txBody>
      </p:sp>
      <p:sp>
        <p:nvSpPr>
          <p:cNvPr id="351" name="LEÇON N°4"/>
          <p:cNvSpPr txBox="1"/>
          <p:nvPr/>
        </p:nvSpPr>
        <p:spPr>
          <a:xfrm>
            <a:off x="977718" y="6201962"/>
            <a:ext cx="3132585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indent="0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LEÇON N°4</a:t>
            </a:r>
          </a:p>
        </p:txBody>
      </p:sp>
      <p:sp>
        <p:nvSpPr>
          <p:cNvPr id="352" name="Le pire advient rarement d’un coup…"/>
          <p:cNvSpPr txBox="1"/>
          <p:nvPr/>
        </p:nvSpPr>
        <p:spPr>
          <a:xfrm>
            <a:off x="944793" y="6832519"/>
            <a:ext cx="776414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indent="0"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Le pire advient rarement d’un coup…</a:t>
            </a:r>
          </a:p>
        </p:txBody>
      </p:sp>
      <p:sp>
        <p:nvSpPr>
          <p:cNvPr id="353" name="EN RÉSUMÉ"/>
          <p:cNvSpPr txBox="1"/>
          <p:nvPr/>
        </p:nvSpPr>
        <p:spPr>
          <a:xfrm>
            <a:off x="-329448" y="434283"/>
            <a:ext cx="13348875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 RÉSUMÉ</a:t>
            </a:r>
          </a:p>
        </p:txBody>
      </p:sp>
      <p:sp>
        <p:nvSpPr>
          <p:cNvPr id="354" name="L’auteur-payeur ne fera pas baisser les coûts."/>
          <p:cNvSpPr txBox="1"/>
          <p:nvPr/>
        </p:nvSpPr>
        <p:spPr>
          <a:xfrm>
            <a:off x="1008355" y="3667080"/>
            <a:ext cx="13635580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L’auteur-payeur ne fera pas baisser les coûts.</a:t>
            </a:r>
          </a:p>
        </p:txBody>
      </p:sp>
      <p:sp>
        <p:nvSpPr>
          <p:cNvPr id="355" name="LEÇON N°2"/>
          <p:cNvSpPr txBox="1"/>
          <p:nvPr/>
        </p:nvSpPr>
        <p:spPr>
          <a:xfrm>
            <a:off x="977718" y="3037592"/>
            <a:ext cx="3132585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indent="0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LEÇON N°2</a:t>
            </a:r>
          </a:p>
        </p:txBody>
      </p:sp>
      <p:sp>
        <p:nvSpPr>
          <p:cNvPr id="356" name="LEÇON N°5"/>
          <p:cNvSpPr txBox="1"/>
          <p:nvPr/>
        </p:nvSpPr>
        <p:spPr>
          <a:xfrm>
            <a:off x="977718" y="7475613"/>
            <a:ext cx="3132585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indent="0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LEÇON N°5</a:t>
            </a:r>
          </a:p>
        </p:txBody>
      </p:sp>
      <p:sp>
        <p:nvSpPr>
          <p:cNvPr id="357" name="Le pire n’est pas toujours certain…"/>
          <p:cNvSpPr txBox="1"/>
          <p:nvPr/>
        </p:nvSpPr>
        <p:spPr>
          <a:xfrm>
            <a:off x="944793" y="8106170"/>
            <a:ext cx="730627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indent="0"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Le pire n’est pas toujours certain…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2" build="p" bldLvl="5" animBg="1" advAuto="0"/>
      <p:bldP spid="348" grpId="1" build="p" bldLvl="5" animBg="1" advAuto="0"/>
      <p:bldP spid="349" grpId="5" build="p" bldLvl="5" animBg="1" advAuto="0"/>
      <p:bldP spid="350" grpId="6" build="p" bldLvl="5" animBg="1" advAuto="0"/>
      <p:bldP spid="351" grpId="7" build="p" bldLvl="5" animBg="1" advAuto="0"/>
      <p:bldP spid="352" grpId="8" build="p" bldLvl="5" animBg="1" advAuto="0"/>
      <p:bldP spid="354" grpId="4" build="p" bldLvl="5" animBg="1" advAuto="0"/>
      <p:bldP spid="355" grpId="3" build="p" bldLvl="5" animBg="1" advAuto="0"/>
      <p:bldP spid="356" grpId="9" build="p" bldLvl="5" animBg="1" advAuto="0"/>
      <p:bldP spid="357" grpId="10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ANNEXES"/>
          <p:cNvSpPr txBox="1"/>
          <p:nvPr/>
        </p:nvSpPr>
        <p:spPr>
          <a:xfrm>
            <a:off x="-172037" y="4050002"/>
            <a:ext cx="13348874" cy="7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4400" b="1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ANNEXES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aux de succès de l’ANR.">
            <a:hlinkClick r:id="rId2" action="ppaction://hlinksldjump"/>
          </p:cNvPr>
          <p:cNvSpPr txBox="1"/>
          <p:nvPr/>
        </p:nvSpPr>
        <p:spPr>
          <a:xfrm>
            <a:off x="3726271" y="7987311"/>
            <a:ext cx="555225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Taux de succès de l’ANR.</a:t>
            </a:r>
          </a:p>
        </p:txBody>
      </p:sp>
      <p:pic>
        <p:nvPicPr>
          <p:cNvPr id="362" name="actu_AAPG_resultats_2023-fig3.jpg" descr="actu_AAPG_resultats_2023-fig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59766"/>
            <a:ext cx="13004801" cy="4034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Vice-Président des Relations Académiques d'Elsevier de 2013 à 2020…">
            <a:hlinkClick r:id="rId2" action="ppaction://hlinksldjump"/>
          </p:cNvPr>
          <p:cNvSpPr txBox="1"/>
          <p:nvPr/>
        </p:nvSpPr>
        <p:spPr>
          <a:xfrm>
            <a:off x="626730" y="1186822"/>
            <a:ext cx="11751340" cy="223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just">
              <a:lnSpc>
                <a:spcPct val="15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Vice-Président des Relations Académiques d'Elsevier de 2013 à 2020        </a:t>
            </a:r>
          </a:p>
          <a:p>
            <a:pPr lvl="1" algn="just">
              <a:lnSpc>
                <a:spcPct val="15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B00"/>
              </a:solidFill>
            </a:endParaRPr>
          </a:p>
          <a:p>
            <a:pPr lvl="1" algn="just">
              <a:lnSpc>
                <a:spcPct val="15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Depuis 2020 : Directeur de la recherche et de l'innovation à l'Association des Universités Européennes (European University Association).</a:t>
            </a:r>
          </a:p>
        </p:txBody>
      </p:sp>
      <p:sp>
        <p:nvSpPr>
          <p:cNvPr id="365" name="Stephane BERGHMANS"/>
          <p:cNvSpPr txBox="1"/>
          <p:nvPr/>
        </p:nvSpPr>
        <p:spPr>
          <a:xfrm>
            <a:off x="3883288" y="462009"/>
            <a:ext cx="5374333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lnSpc>
                <a:spcPct val="150000"/>
              </a:lnSpc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Stephane BERGHMANS</a:t>
            </a:r>
          </a:p>
        </p:txBody>
      </p:sp>
      <p:sp>
        <p:nvSpPr>
          <p:cNvPr id="366" name="Ralf SCHIMMER"/>
          <p:cNvSpPr txBox="1"/>
          <p:nvPr/>
        </p:nvSpPr>
        <p:spPr>
          <a:xfrm>
            <a:off x="4586517" y="3679366"/>
            <a:ext cx="3772124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lnSpc>
                <a:spcPct val="150000"/>
              </a:lnSpc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Ralf SCHIMMER</a:t>
            </a:r>
          </a:p>
        </p:txBody>
      </p:sp>
      <p:sp>
        <p:nvSpPr>
          <p:cNvPr id="367" name="Director of Scientific Information de la Max Planck Digital Library…">
            <a:hlinkClick r:id="rId2" action="ppaction://hlinksldjump"/>
          </p:cNvPr>
          <p:cNvSpPr txBox="1"/>
          <p:nvPr/>
        </p:nvSpPr>
        <p:spPr>
          <a:xfrm>
            <a:off x="512166" y="4452984"/>
            <a:ext cx="11920826" cy="2574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just">
              <a:lnSpc>
                <a:spcPct val="15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Director of Scientific Information de la Max Planck Digital Library </a:t>
            </a:r>
          </a:p>
          <a:p>
            <a:pPr lvl="1" algn="just">
              <a:lnSpc>
                <a:spcPct val="15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B00"/>
              </a:solidFill>
            </a:endParaRPr>
          </a:p>
          <a:p>
            <a:pPr lvl="1" algn="just">
              <a:lnSpc>
                <a:spcPct val="15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Depuis 2023 : Senior Director of Government Partnerships and Public Policy chez Wiley.  </a:t>
            </a:r>
          </a:p>
        </p:txBody>
      </p:sp>
      <p:sp>
        <p:nvSpPr>
          <p:cNvPr id="368" name="Flèche"/>
          <p:cNvSpPr/>
          <p:nvPr/>
        </p:nvSpPr>
        <p:spPr>
          <a:xfrm>
            <a:off x="5266440" y="4994859"/>
            <a:ext cx="2590211" cy="574891"/>
          </a:xfrm>
          <a:prstGeom prst="rightArrow">
            <a:avLst>
              <a:gd name="adj1" fmla="val 32000"/>
              <a:gd name="adj2" fmla="val 132133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369" name="Stefan KUSTER"/>
          <p:cNvSpPr txBox="1"/>
          <p:nvPr/>
        </p:nvSpPr>
        <p:spPr>
          <a:xfrm>
            <a:off x="4691850" y="7008354"/>
            <a:ext cx="3646215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lnSpc>
                <a:spcPct val="150000"/>
              </a:lnSpc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Stefan KUSTER</a:t>
            </a:r>
          </a:p>
        </p:txBody>
      </p:sp>
      <p:sp>
        <p:nvSpPr>
          <p:cNvPr id="370" name="Secrétaire Général de Science Europe…">
            <a:hlinkClick r:id="rId2" action="ppaction://hlinksldjump"/>
          </p:cNvPr>
          <p:cNvSpPr txBox="1"/>
          <p:nvPr/>
        </p:nvSpPr>
        <p:spPr>
          <a:xfrm>
            <a:off x="601133" y="7802069"/>
            <a:ext cx="11920825" cy="1654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just">
              <a:lnSpc>
                <a:spcPct val="15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Secrétaire Général de Science Europe</a:t>
            </a:r>
          </a:p>
          <a:p>
            <a:pPr lvl="1" algn="just">
              <a:lnSpc>
                <a:spcPct val="15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B00"/>
              </a:solidFill>
            </a:endParaRPr>
          </a:p>
          <a:p>
            <a:pPr lvl="1" algn="just">
              <a:lnSpc>
                <a:spcPct val="15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Depuis 2019 : Head of Public Affairs chez Frontiers</a:t>
            </a:r>
          </a:p>
        </p:txBody>
      </p:sp>
      <p:pic>
        <p:nvPicPr>
          <p:cNvPr id="371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533400" y="290887"/>
            <a:ext cx="12056291" cy="3346015"/>
          </a:xfrm>
          <a:prstGeom prst="rect">
            <a:avLst/>
          </a:prstGeom>
        </p:spPr>
      </p:pic>
      <p:pic>
        <p:nvPicPr>
          <p:cNvPr id="373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474254" y="3562519"/>
            <a:ext cx="12056292" cy="3346015"/>
          </a:xfrm>
          <a:prstGeom prst="rect">
            <a:avLst/>
          </a:prstGeom>
        </p:spPr>
      </p:pic>
      <p:pic>
        <p:nvPicPr>
          <p:cNvPr id="375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533400" y="6816076"/>
            <a:ext cx="12056291" cy="2809874"/>
          </a:xfrm>
          <a:prstGeom prst="rect">
            <a:avLst/>
          </a:prstGeom>
        </p:spPr>
      </p:pic>
      <p:sp>
        <p:nvSpPr>
          <p:cNvPr id="377" name="Flèche"/>
          <p:cNvSpPr/>
          <p:nvPr/>
        </p:nvSpPr>
        <p:spPr>
          <a:xfrm>
            <a:off x="5177473" y="8342021"/>
            <a:ext cx="2590212" cy="574892"/>
          </a:xfrm>
          <a:prstGeom prst="rightArrow">
            <a:avLst>
              <a:gd name="adj1" fmla="val 32000"/>
              <a:gd name="adj2" fmla="val 132133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378" name="Flèche"/>
          <p:cNvSpPr/>
          <p:nvPr/>
        </p:nvSpPr>
        <p:spPr>
          <a:xfrm>
            <a:off x="5219852" y="1676448"/>
            <a:ext cx="2590211" cy="574892"/>
          </a:xfrm>
          <a:prstGeom prst="rightArrow">
            <a:avLst>
              <a:gd name="adj1" fmla="val 32000"/>
              <a:gd name="adj2" fmla="val 132133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Des taux de marges exceptionnelles"/>
          <p:cNvSpPr txBox="1"/>
          <p:nvPr/>
        </p:nvSpPr>
        <p:spPr>
          <a:xfrm>
            <a:off x="1749362" y="191453"/>
            <a:ext cx="9506075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 taux de marges exceptionnelles </a:t>
            </a:r>
          </a:p>
        </p:txBody>
      </p:sp>
      <p:pic>
        <p:nvPicPr>
          <p:cNvPr id="381" name="Capture d’écran 2025-09-15 à 10.21.07.png" descr="Capture d’écran 2025-09-15 à 10.21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4" y="1012417"/>
            <a:ext cx="10937872" cy="7960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1. LES MODÈLES ÉCONOMIQUES"/>
          <p:cNvSpPr txBox="1"/>
          <p:nvPr/>
        </p:nvSpPr>
        <p:spPr>
          <a:xfrm>
            <a:off x="-144352" y="4517640"/>
            <a:ext cx="13293504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1. LES MODÈLES</a:t>
            </a:r>
            <a:r>
              <a:t> </a:t>
            </a:r>
            <a:r>
              <a:rPr>
                <a:solidFill>
                  <a:srgbClr val="FFFB00"/>
                </a:solidFill>
              </a:rPr>
              <a:t>ÉCONOMIQUES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commandations du Conseil Scientifique…"/>
          <p:cNvSpPr txBox="1"/>
          <p:nvPr/>
        </p:nvSpPr>
        <p:spPr>
          <a:xfrm>
            <a:off x="1081559" y="1306780"/>
            <a:ext cx="10841683" cy="135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Recommandations du Conseil Scientifique</a:t>
            </a:r>
          </a:p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de l’INSMI (juin 2016)</a:t>
            </a:r>
          </a:p>
        </p:txBody>
      </p:sp>
      <p:sp>
        <p:nvSpPr>
          <p:cNvPr id="390" name="1/ Ne pas choisir l’option payante pour que les articles soient en accès libre, tout spécialement lorsqu’il s’agit de revues hybrides ;…">
            <a:hlinkClick r:id="rId2" action="ppaction://hlinksldjump"/>
          </p:cNvPr>
          <p:cNvSpPr txBox="1"/>
          <p:nvPr/>
        </p:nvSpPr>
        <p:spPr>
          <a:xfrm>
            <a:off x="34561" y="3796256"/>
            <a:ext cx="12935677" cy="3750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algn="l" defTabSz="457200">
              <a:lnSpc>
                <a:spcPct val="120000"/>
              </a:lnSpc>
              <a:spcBef>
                <a:spcPts val="3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	1/ Ne pas </a:t>
            </a:r>
            <a:r>
              <a:rPr dirty="0" err="1"/>
              <a:t>choisir</a:t>
            </a:r>
            <a:r>
              <a:rPr dirty="0"/>
              <a:t> </a:t>
            </a:r>
            <a:r>
              <a:rPr dirty="0" err="1"/>
              <a:t>l’option</a:t>
            </a:r>
            <a:r>
              <a:rPr dirty="0"/>
              <a:t> </a:t>
            </a:r>
            <a:r>
              <a:rPr dirty="0" err="1"/>
              <a:t>payante</a:t>
            </a:r>
            <a:r>
              <a:rPr dirty="0"/>
              <a:t> pour que les articles </a:t>
            </a:r>
            <a:r>
              <a:rPr dirty="0" err="1"/>
              <a:t>soient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accès</a:t>
            </a:r>
            <a:r>
              <a:rPr dirty="0"/>
              <a:t> libre, tout </a:t>
            </a:r>
            <a:r>
              <a:rPr dirty="0" err="1"/>
              <a:t>spécialement</a:t>
            </a:r>
            <a:r>
              <a:rPr dirty="0"/>
              <a:t> </a:t>
            </a:r>
            <a:r>
              <a:rPr dirty="0" err="1"/>
              <a:t>lorsqu’il</a:t>
            </a:r>
            <a:r>
              <a:rPr dirty="0"/>
              <a:t> </a:t>
            </a:r>
            <a:r>
              <a:rPr dirty="0" err="1"/>
              <a:t>s’agit</a:t>
            </a:r>
            <a:r>
              <a:rPr dirty="0"/>
              <a:t> de revues </a:t>
            </a:r>
            <a:r>
              <a:rPr dirty="0" err="1"/>
              <a:t>hybrides</a:t>
            </a:r>
            <a:r>
              <a:rPr dirty="0"/>
              <a:t> ;</a:t>
            </a:r>
          </a:p>
          <a:p>
            <a:pPr lvl="4" algn="l" defTabSz="457200">
              <a:lnSpc>
                <a:spcPct val="120000"/>
              </a:lnSpc>
              <a:spcBef>
                <a:spcPts val="3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fr-FR" dirty="0"/>
              <a:t>2/ Ne</a:t>
            </a:r>
            <a:r>
              <a:rPr dirty="0"/>
              <a:t> pas </a:t>
            </a:r>
            <a:r>
              <a:rPr dirty="0" err="1"/>
              <a:t>intégrer</a:t>
            </a:r>
            <a:r>
              <a:rPr dirty="0"/>
              <a:t> de </a:t>
            </a:r>
            <a:r>
              <a:rPr dirty="0" err="1"/>
              <a:t>tels</a:t>
            </a:r>
            <a:r>
              <a:rPr dirty="0"/>
              <a:t> frais dans les </a:t>
            </a:r>
            <a:r>
              <a:rPr dirty="0" err="1"/>
              <a:t>demandes</a:t>
            </a:r>
            <a:r>
              <a:rPr dirty="0"/>
              <a:t> de </a:t>
            </a:r>
            <a:r>
              <a:rPr dirty="0" err="1"/>
              <a:t>financements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Capture d’écran 2017-09-27 à 12.45.52.png" descr="Capture d’écran 2017-09-27 à 12.45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230"/>
            <a:ext cx="13004800" cy="7387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Capture d’écran 2018-05-28 à 09.28.19.png" descr="Capture d’écran 2018-05-28 à 09.28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76" y="369246"/>
            <a:ext cx="9946248" cy="7647913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Accepté dans Journal of Mathematics and System Science…"/>
          <p:cNvSpPr txBox="1"/>
          <p:nvPr/>
        </p:nvSpPr>
        <p:spPr>
          <a:xfrm>
            <a:off x="371611" y="8279411"/>
            <a:ext cx="12261578" cy="115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Accepté dans Journal of Mathematics and System Science</a:t>
            </a:r>
          </a:p>
          <a:p>
            <a:pPr lvl="1">
              <a:defRPr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28 avril 2018</a:t>
            </a:r>
          </a:p>
        </p:txBody>
      </p:sp>
      <p:sp>
        <p:nvSpPr>
          <p:cNvPr id="396" name="Texte"/>
          <p:cNvSpPr txBox="1"/>
          <p:nvPr/>
        </p:nvSpPr>
        <p:spPr>
          <a:xfrm>
            <a:off x="5911469" y="4552950"/>
            <a:ext cx="1181863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397" name="Texte"/>
          <p:cNvSpPr txBox="1"/>
          <p:nvPr/>
        </p:nvSpPr>
        <p:spPr>
          <a:xfrm>
            <a:off x="6038469" y="4679950"/>
            <a:ext cx="1181863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398" name="Rectangle"/>
          <p:cNvSpPr/>
          <p:nvPr/>
        </p:nvSpPr>
        <p:spPr>
          <a:xfrm>
            <a:off x="4755569" y="1436547"/>
            <a:ext cx="3468262" cy="169089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DES PAPER MILLS POUR…"/>
          <p:cNvSpPr txBox="1"/>
          <p:nvPr/>
        </p:nvSpPr>
        <p:spPr>
          <a:xfrm>
            <a:off x="2919253" y="835833"/>
            <a:ext cx="7370242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indent="0" algn="just" defTabSz="457200">
              <a:spcBef>
                <a:spcPts val="30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DES PAPER MILLS POUR…</a:t>
            </a:r>
          </a:p>
        </p:txBody>
      </p:sp>
      <p:sp>
        <p:nvSpPr>
          <p:cNvPr id="401" name="…acheter des figures ou des données…"/>
          <p:cNvSpPr txBox="1"/>
          <p:nvPr/>
        </p:nvSpPr>
        <p:spPr>
          <a:xfrm>
            <a:off x="954249" y="3015496"/>
            <a:ext cx="11001177" cy="195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8625" lvl="3" indent="-428625" algn="l">
              <a:lnSpc>
                <a:spcPct val="150000"/>
              </a:lnSpc>
              <a:buSzPct val="50000"/>
              <a:buBlip>
                <a:blip r:embed="rId2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…acheter des figures ou des données</a:t>
            </a:r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2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…acheter un article (</a:t>
            </a:r>
            <a:r>
              <a:rPr>
                <a:solidFill>
                  <a:srgbClr val="FFFB00"/>
                </a:solidFill>
              </a:rPr>
              <a:t>plagiat, copier-paraphraser-coller, IA</a:t>
            </a:r>
            <a:r>
              <a:t>)</a:t>
            </a:r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2"/>
              </a:buBlip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…acheter des citations </a:t>
            </a:r>
          </a:p>
        </p:txBody>
      </p:sp>
      <p:sp>
        <p:nvSpPr>
          <p:cNvPr id="402" name="Voir la conférence de Guillaume CABANAC :…"/>
          <p:cNvSpPr txBox="1"/>
          <p:nvPr/>
        </p:nvSpPr>
        <p:spPr>
          <a:xfrm>
            <a:off x="436347" y="7040050"/>
            <a:ext cx="12132107" cy="1159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just" defTabSz="457200">
              <a:lnSpc>
                <a:spcPct val="120000"/>
              </a:lnSpc>
              <a:defRPr sz="30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Voir</a:t>
            </a:r>
            <a:r>
              <a:rPr dirty="0"/>
              <a:t> la </a:t>
            </a:r>
            <a:r>
              <a:rPr dirty="0" err="1"/>
              <a:t>conférence</a:t>
            </a:r>
            <a:r>
              <a:rPr dirty="0"/>
              <a:t> de Guillaume CABANAC :</a:t>
            </a:r>
          </a:p>
          <a:p>
            <a:pPr lvl="3" indent="0" defTabSz="457200">
              <a:lnSpc>
                <a:spcPct val="120000"/>
              </a:lnSpc>
              <a:defRPr sz="3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Pollution de la littérature scientifique : détection....d'articles frauduleux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arré"/>
          <p:cNvSpPr/>
          <p:nvPr/>
        </p:nvSpPr>
        <p:spPr>
          <a:xfrm>
            <a:off x="8102600" y="3572933"/>
            <a:ext cx="3175000" cy="317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405" name="APRÈS LES ÉDITEURS PRÉDATEURS…"/>
          <p:cNvSpPr txBox="1"/>
          <p:nvPr/>
        </p:nvSpPr>
        <p:spPr>
          <a:xfrm>
            <a:off x="1321259" y="809240"/>
            <a:ext cx="10362283" cy="198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APRÈS LES ÉDITEURS PRÉDATEURS</a:t>
            </a:r>
          </a:p>
          <a:p>
            <a:pPr lvl="1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….</a:t>
            </a:r>
          </a:p>
          <a:p>
            <a:pPr lvl="1">
              <a:defRPr sz="4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LES ÉDITEURS DE LA  ZONE GRISE</a:t>
            </a:r>
          </a:p>
        </p:txBody>
      </p:sp>
      <p:pic>
        <p:nvPicPr>
          <p:cNvPr id="406" name="mdpi-logo-v3-quadrat.png" descr="mdpi-logo-v3-quadr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36068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Is MDPI a predatory publisher? Billet de blog de Paolo Crosetto.…"/>
          <p:cNvSpPr txBox="1"/>
          <p:nvPr/>
        </p:nvSpPr>
        <p:spPr>
          <a:xfrm>
            <a:off x="817625" y="7674339"/>
            <a:ext cx="11369550" cy="1498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just" defTabSz="457200">
              <a:lnSpc>
                <a:spcPct val="12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 MDPI a predatory publisher?</a:t>
            </a:r>
            <a:r>
              <a:rPr dirty="0"/>
              <a:t> </a:t>
            </a:r>
            <a:r>
              <a:rPr dirty="0">
                <a:solidFill>
                  <a:srgbClr val="FFFB00"/>
                </a:solidFill>
              </a:rPr>
              <a:t>Billet de blog de Paolo </a:t>
            </a:r>
            <a:r>
              <a:rPr dirty="0" err="1">
                <a:solidFill>
                  <a:srgbClr val="FFFB00"/>
                </a:solidFill>
              </a:rPr>
              <a:t>Crosetto</a:t>
            </a:r>
            <a:r>
              <a:rPr dirty="0">
                <a:solidFill>
                  <a:srgbClr val="FFFB00"/>
                </a:solidFill>
              </a:rPr>
              <a:t>.</a:t>
            </a:r>
          </a:p>
          <a:p>
            <a:pPr lvl="3" indent="0" algn="just" defTabSz="457200">
              <a:lnSpc>
                <a:spcPct val="12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Publier ou ne pas publier dans les éditeurs « de la zone grise » comme MDPI ou Frontiers ?</a:t>
            </a:r>
            <a:r>
              <a:rPr dirty="0"/>
              <a:t> </a:t>
            </a:r>
            <a:r>
              <a:rPr dirty="0">
                <a:solidFill>
                  <a:srgbClr val="FFFB00"/>
                </a:solidFill>
              </a:rPr>
              <a:t>Billet de blog IST </a:t>
            </a:r>
            <a:r>
              <a:rPr dirty="0" err="1">
                <a:solidFill>
                  <a:srgbClr val="FFFB00"/>
                </a:solidFill>
              </a:rPr>
              <a:t>Inrae</a:t>
            </a:r>
            <a:r>
              <a:rPr dirty="0">
                <a:solidFill>
                  <a:srgbClr val="FFFB00"/>
                </a:solidFill>
              </a:rPr>
              <a:t>.</a:t>
            </a:r>
          </a:p>
        </p:txBody>
      </p:sp>
      <p:pic>
        <p:nvPicPr>
          <p:cNvPr id="408" name="Frontier Logo.png" descr="Frontier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768" y="3611745"/>
            <a:ext cx="2540001" cy="3165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mdpi-logo-v3-quadrat.png" descr="mdpi-logo-v3-quadra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766" y="-16934"/>
            <a:ext cx="2700868" cy="2700868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Entreprise suisse créée en 2012.…">
            <a:hlinkClick r:id="rId2" action="ppaction://hlinksldjump"/>
          </p:cNvPr>
          <p:cNvSpPr txBox="1"/>
          <p:nvPr/>
        </p:nvSpPr>
        <p:spPr>
          <a:xfrm>
            <a:off x="449634" y="1054745"/>
            <a:ext cx="12105532" cy="6935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8625" lvl="3" indent="-428625" algn="l">
              <a:lnSpc>
                <a:spcPct val="150000"/>
              </a:lnSpc>
              <a:buSzPct val="50000"/>
              <a:buBlip>
                <a:blip r:embed="rId4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Entreprise suisse </a:t>
            </a:r>
            <a:r>
              <a:rPr>
                <a:solidFill>
                  <a:srgbClr val="FFFB00"/>
                </a:solidFill>
              </a:rPr>
              <a:t>créée en 2012.</a:t>
            </a:r>
            <a:r>
              <a:t> </a:t>
            </a:r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4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5ème plus gros éditeur scientifique, </a:t>
            </a:r>
            <a:r>
              <a:rPr>
                <a:solidFill>
                  <a:srgbClr val="FFFB00"/>
                </a:solidFill>
              </a:rPr>
              <a:t>1er pour l’OA</a:t>
            </a:r>
            <a:r>
              <a:t>. </a:t>
            </a:r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4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430 titres</a:t>
            </a:r>
            <a:r>
              <a:t> </a:t>
            </a:r>
            <a:r>
              <a:rPr>
                <a:solidFill>
                  <a:srgbClr val="FFFB00"/>
                </a:solidFill>
              </a:rPr>
              <a:t>en 2023</a:t>
            </a:r>
            <a:r>
              <a:t> (contre 218 en 2019).</a:t>
            </a:r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4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300 000 articles publiés en 2023</a:t>
            </a:r>
            <a:r>
              <a:t> (contre 36 000 en 2017). </a:t>
            </a:r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4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MDPI Sustainabilty : plus de </a:t>
            </a:r>
            <a:r>
              <a:rPr>
                <a:solidFill>
                  <a:srgbClr val="FFFB00"/>
                </a:solidFill>
              </a:rPr>
              <a:t>3300 numéros spéciaux en 2021.</a:t>
            </a:r>
          </a:p>
          <a:p>
            <a:pPr marL="428625" lvl="3" indent="-428625" algn="just">
              <a:lnSpc>
                <a:spcPct val="150000"/>
              </a:lnSpc>
              <a:buSzPct val="50000"/>
              <a:buBlip>
                <a:blip r:embed="rId4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45 000 articles/an</a:t>
            </a:r>
            <a:r>
              <a:t> pour l’International Journal of Environmental Research and Public Health (contre 100 à 250 articles/an en moyenne chez Taylor &amp; Francis, Springer, Wiley ou Elsevier). </a:t>
            </a:r>
          </a:p>
          <a:p>
            <a:pPr marL="428625" lvl="3" indent="-428625" algn="l">
              <a:lnSpc>
                <a:spcPct val="150000"/>
              </a:lnSpc>
              <a:buSzPct val="50000"/>
              <a:buBlip>
                <a:blip r:embed="rId4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Délai d’évaluation de 7 à 10 jours</a:t>
            </a:r>
            <a:r>
              <a:t> pour une première version (contre 134 jours chez Elsevier, autour de 150 chez Wiley ou Springer, 185 pour Nature et Taylor &amp; Francis ou PLOS).</a:t>
            </a:r>
          </a:p>
        </p:txBody>
      </p:sp>
      <p:sp>
        <p:nvSpPr>
          <p:cNvPr id="412" name="Pour plus de détails, voir : https://univ-lyon1.hal.science/hal-04468603"/>
          <p:cNvSpPr txBox="1"/>
          <p:nvPr/>
        </p:nvSpPr>
        <p:spPr>
          <a:xfrm>
            <a:off x="229379" y="8819616"/>
            <a:ext cx="1254604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algn="l">
              <a:lnSpc>
                <a:spcPct val="150000"/>
              </a:lnSpc>
              <a:defRPr sz="28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Pour plus de détails, voir : https://univ-lyon1.hal.science/hal-04468603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Working towards a transition to open access ELSEVIER, 26 septembre 2017"/>
          <p:cNvSpPr txBox="1"/>
          <p:nvPr/>
        </p:nvSpPr>
        <p:spPr>
          <a:xfrm>
            <a:off x="879715" y="349229"/>
            <a:ext cx="11568873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FFFB00"/>
                </a:solidFill>
              </a:rPr>
              <a:t>Working towards a transition to open access </a:t>
            </a:r>
            <a:endParaRPr lang="fr-FR" dirty="0">
              <a:solidFill>
                <a:srgbClr val="FFFB00"/>
              </a:solidFill>
            </a:endParaRPr>
          </a:p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ELSEVIER, 26 septembre 2017</a:t>
            </a:r>
            <a:endParaRPr u="sng" dirty="0">
              <a:solidFill>
                <a:schemeClr val="accent2">
                  <a:lumMod val="20000"/>
                  <a:lumOff val="8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15" name="“We believe that the primary reason to transition to gold OA should not be to save money (it won’t, and there will be winners and losers as costs are redistributed).…">
            <a:hlinkClick r:id="rId3" action="ppaction://hlinksldjump"/>
          </p:cNvPr>
          <p:cNvSpPr txBox="1"/>
          <p:nvPr/>
        </p:nvSpPr>
        <p:spPr>
          <a:xfrm>
            <a:off x="646373" y="2823420"/>
            <a:ext cx="11712054" cy="530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3" algn="l" defTabSz="457200">
              <a:spcBef>
                <a:spcPts val="3000"/>
              </a:spcBef>
              <a:defRPr sz="320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“We believe that </a:t>
            </a:r>
            <a:r>
              <a:rPr dirty="0">
                <a:solidFill>
                  <a:srgbClr val="FFFB00"/>
                </a:solidFill>
              </a:rPr>
              <a:t>the primary reason to transition to gold OA should not be to save money </a:t>
            </a:r>
            <a:r>
              <a:rPr dirty="0"/>
              <a:t>(it won’t, and there will be winners and losers as costs are redistributed).</a:t>
            </a:r>
          </a:p>
          <a:p>
            <a:pPr lvl="3" algn="l" defTabSz="457200">
              <a:spcBef>
                <a:spcPts val="3000"/>
              </a:spcBef>
              <a:defRPr sz="320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It would also be helpful for stakeholders to develop a shared view about </a:t>
            </a:r>
            <a:r>
              <a:rPr dirty="0">
                <a:solidFill>
                  <a:srgbClr val="FFFB00"/>
                </a:solidFill>
              </a:rPr>
              <a:t>future costs of APCs, which are likely to be higher in a fully gold OA world than they are today</a:t>
            </a:r>
            <a:r>
              <a:rPr dirty="0"/>
              <a:t>. </a:t>
            </a:r>
          </a:p>
          <a:p>
            <a:pPr lvl="3" algn="l" defTabSz="457200">
              <a:spcBef>
                <a:spcPts val="3000"/>
              </a:spcBef>
              <a:defRPr sz="320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Another reason APCs would rise is that […] in a “pay-to-publish model,” systemic </a:t>
            </a:r>
            <a:r>
              <a:rPr dirty="0">
                <a:solidFill>
                  <a:srgbClr val="FFFB00"/>
                </a:solidFill>
              </a:rPr>
              <a:t>costs would need to be borne by the academic research community rather than shared with industry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RE A TITRE (&lt; 2000 …)"/>
          <p:cNvSpPr txBox="1"/>
          <p:nvPr/>
        </p:nvSpPr>
        <p:spPr>
          <a:xfrm>
            <a:off x="2897385" y="364618"/>
            <a:ext cx="7210030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 b="1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TITRE A TITRE (&lt; 2000 …)</a:t>
            </a:r>
          </a:p>
        </p:txBody>
      </p:sp>
      <p:sp>
        <p:nvSpPr>
          <p:cNvPr id="418" name="+ Régulation par le lectorat.…">
            <a:hlinkClick r:id="rId2" action="ppaction://hlinksldjump"/>
          </p:cNvPr>
          <p:cNvSpPr txBox="1"/>
          <p:nvPr/>
        </p:nvSpPr>
        <p:spPr>
          <a:xfrm>
            <a:off x="-723639" y="2141050"/>
            <a:ext cx="12855639" cy="115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1333500"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+ Régulation par le lectorat.</a:t>
            </a:r>
          </a:p>
          <a:p>
            <a:pPr lvl="3" indent="1333500"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- Accès inégal, négociation “impossible”.</a:t>
            </a:r>
          </a:p>
        </p:txBody>
      </p:sp>
      <p:sp>
        <p:nvSpPr>
          <p:cNvPr id="419" name="…BOUQUETS (2000-…)">
            <a:hlinkClick r:id="rId2" action="ppaction://hlinksldjump"/>
          </p:cNvPr>
          <p:cNvSpPr txBox="1"/>
          <p:nvPr/>
        </p:nvSpPr>
        <p:spPr>
          <a:xfrm>
            <a:off x="3210483" y="4517640"/>
            <a:ext cx="6583834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 b="1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…BOUQUETS (2000-…)</a:t>
            </a:r>
          </a:p>
        </p:txBody>
      </p:sp>
      <p:sp>
        <p:nvSpPr>
          <p:cNvPr id="420" name="+ Catalogue plus vaste…">
            <a:hlinkClick r:id="rId2" action="ppaction://hlinksldjump"/>
          </p:cNvPr>
          <p:cNvSpPr txBox="1"/>
          <p:nvPr/>
        </p:nvSpPr>
        <p:spPr>
          <a:xfrm>
            <a:off x="-723639" y="6266089"/>
            <a:ext cx="13004801" cy="115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1333500"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+ Catalogue plus vaste</a:t>
            </a:r>
          </a:p>
          <a:p>
            <a:pPr lvl="3" indent="1333500"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- Concentration, négociation “difficile” (Couperin).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LOI POUR UNE RÉPUBLIQUE NUMÉRIQUE"/>
          <p:cNvSpPr txBox="1"/>
          <p:nvPr/>
        </p:nvSpPr>
        <p:spPr>
          <a:xfrm>
            <a:off x="778668" y="339144"/>
            <a:ext cx="11447464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LOI POUR UNE RÉPUBLIQUE NUMÉRIQUE</a:t>
            </a:r>
          </a:p>
        </p:txBody>
      </p:sp>
      <p:sp>
        <p:nvSpPr>
          <p:cNvPr id="423" name="Votée en 2016 (Article L533-4), elle autorise les chercheurs des institutions françaises à déposer leurs articles dans une archive ouverte immédiatement après leur publication si l’éditeur n’impose pas d’embargo, et s’il en impose un, celui-ci ne peut ex">
            <a:hlinkClick r:id="rId2" action="ppaction://hlinksldjump"/>
          </p:cNvPr>
          <p:cNvSpPr txBox="1"/>
          <p:nvPr/>
        </p:nvSpPr>
        <p:spPr>
          <a:xfrm>
            <a:off x="464542" y="1535469"/>
            <a:ext cx="12075717" cy="6682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just">
              <a:lnSpc>
                <a:spcPct val="120000"/>
              </a:lnSpc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Votée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2016 (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L533-4</a:t>
            </a:r>
            <a:r>
              <a:rPr dirty="0"/>
              <a:t>), </a:t>
            </a:r>
            <a:r>
              <a:rPr dirty="0" err="1"/>
              <a:t>elle</a:t>
            </a:r>
            <a:r>
              <a:rPr dirty="0"/>
              <a:t> </a:t>
            </a:r>
            <a:r>
              <a:rPr dirty="0" err="1"/>
              <a:t>autorise</a:t>
            </a:r>
            <a:r>
              <a:rPr dirty="0"/>
              <a:t> les </a:t>
            </a:r>
            <a:r>
              <a:rPr dirty="0" err="1"/>
              <a:t>chercheurs</a:t>
            </a:r>
            <a:r>
              <a:rPr dirty="0"/>
              <a:t> des institutions </a:t>
            </a:r>
            <a:r>
              <a:rPr dirty="0" err="1"/>
              <a:t>françaises</a:t>
            </a:r>
            <a:r>
              <a:rPr dirty="0"/>
              <a:t> à </a:t>
            </a:r>
            <a:r>
              <a:rPr dirty="0" err="1">
                <a:solidFill>
                  <a:srgbClr val="FFFB00"/>
                </a:solidFill>
              </a:rPr>
              <a:t>déposer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leurs</a:t>
            </a:r>
            <a:r>
              <a:rPr dirty="0">
                <a:solidFill>
                  <a:srgbClr val="FFFB00"/>
                </a:solidFill>
              </a:rPr>
              <a:t> articles dans </a:t>
            </a:r>
            <a:r>
              <a:rPr dirty="0" err="1">
                <a:solidFill>
                  <a:srgbClr val="FFFB00"/>
                </a:solidFill>
              </a:rPr>
              <a:t>une</a:t>
            </a:r>
            <a:r>
              <a:rPr dirty="0">
                <a:solidFill>
                  <a:srgbClr val="FFFB00"/>
                </a:solidFill>
              </a:rPr>
              <a:t> archive ouverte </a:t>
            </a:r>
            <a:r>
              <a:rPr dirty="0" err="1">
                <a:solidFill>
                  <a:srgbClr val="FFFB00"/>
                </a:solidFill>
              </a:rPr>
              <a:t>immédiatement</a:t>
            </a:r>
            <a:r>
              <a:rPr dirty="0">
                <a:solidFill>
                  <a:srgbClr val="FFFB00"/>
                </a:solidFill>
              </a:rPr>
              <a:t> après </a:t>
            </a:r>
            <a:r>
              <a:rPr dirty="0" err="1">
                <a:solidFill>
                  <a:srgbClr val="FFFB00"/>
                </a:solidFill>
              </a:rPr>
              <a:t>leur</a:t>
            </a:r>
            <a:r>
              <a:rPr dirty="0">
                <a:solidFill>
                  <a:srgbClr val="FFFB00"/>
                </a:solidFill>
              </a:rPr>
              <a:t> publication </a:t>
            </a:r>
            <a:r>
              <a:rPr dirty="0" err="1">
                <a:solidFill>
                  <a:srgbClr val="FFFB00"/>
                </a:solidFill>
              </a:rPr>
              <a:t>si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l’éditeur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n’impose</a:t>
            </a:r>
            <a:r>
              <a:rPr dirty="0">
                <a:solidFill>
                  <a:srgbClr val="FFFB00"/>
                </a:solidFill>
              </a:rPr>
              <a:t> pas </a:t>
            </a:r>
            <a:r>
              <a:rPr dirty="0" err="1">
                <a:solidFill>
                  <a:srgbClr val="FFFB00"/>
                </a:solidFill>
              </a:rPr>
              <a:t>d’embargo</a:t>
            </a:r>
            <a:r>
              <a:rPr dirty="0"/>
              <a:t>, et </a:t>
            </a:r>
            <a:r>
              <a:rPr dirty="0" err="1"/>
              <a:t>s’il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impose un, </a:t>
            </a:r>
            <a:r>
              <a:rPr dirty="0" err="1"/>
              <a:t>celui</a:t>
            </a:r>
            <a:r>
              <a:rPr dirty="0"/>
              <a:t>-ci </a:t>
            </a:r>
            <a:r>
              <a:rPr dirty="0">
                <a:solidFill>
                  <a:srgbClr val="FFFB00"/>
                </a:solidFill>
              </a:rPr>
              <a:t>ne </a:t>
            </a:r>
            <a:r>
              <a:rPr dirty="0" err="1">
                <a:solidFill>
                  <a:srgbClr val="FFFB00"/>
                </a:solidFill>
              </a:rPr>
              <a:t>peut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excéder</a:t>
            </a:r>
            <a:r>
              <a:rPr dirty="0">
                <a:solidFill>
                  <a:srgbClr val="FFFB00"/>
                </a:solidFill>
              </a:rPr>
              <a:t> 6 </a:t>
            </a:r>
            <a:r>
              <a:rPr dirty="0" err="1">
                <a:solidFill>
                  <a:srgbClr val="FFFB00"/>
                </a:solidFill>
              </a:rPr>
              <a:t>mois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« sciences </a:t>
            </a:r>
            <a:r>
              <a:rPr dirty="0" err="1"/>
              <a:t>dures</a:t>
            </a:r>
            <a:r>
              <a:rPr dirty="0"/>
              <a:t> » (12 </a:t>
            </a:r>
            <a:r>
              <a:rPr dirty="0" err="1"/>
              <a:t>mois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SHS). </a:t>
            </a:r>
          </a:p>
          <a:p>
            <a:pPr lvl="3" indent="0" algn="just">
              <a:lnSpc>
                <a:spcPct val="120000"/>
              </a:lnSpc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Ce droit </a:t>
            </a:r>
            <a:r>
              <a:rPr dirty="0" err="1"/>
              <a:t>vaut</a:t>
            </a:r>
            <a:r>
              <a:rPr dirty="0"/>
              <a:t> </a:t>
            </a:r>
            <a:r>
              <a:rPr dirty="0" err="1"/>
              <a:t>même</a:t>
            </a:r>
            <a:r>
              <a:rPr dirty="0"/>
              <a:t> après </a:t>
            </a:r>
            <a:r>
              <a:rPr dirty="0" err="1"/>
              <a:t>avoir</a:t>
            </a:r>
            <a:r>
              <a:rPr dirty="0"/>
              <a:t> </a:t>
            </a:r>
            <a:r>
              <a:rPr dirty="0" err="1"/>
              <a:t>accordé</a:t>
            </a:r>
            <a:r>
              <a:rPr dirty="0"/>
              <a:t> des droits </a:t>
            </a:r>
            <a:r>
              <a:rPr dirty="0" err="1"/>
              <a:t>exclusifs</a:t>
            </a:r>
            <a:r>
              <a:rPr dirty="0"/>
              <a:t> à un </a:t>
            </a:r>
            <a:r>
              <a:rPr dirty="0" err="1"/>
              <a:t>éditeur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arré"/>
          <p:cNvSpPr/>
          <p:nvPr/>
        </p:nvSpPr>
        <p:spPr>
          <a:xfrm>
            <a:off x="4546833" y="-13087"/>
            <a:ext cx="3609976" cy="36099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pic>
        <p:nvPicPr>
          <p:cNvPr id="426" name="Capture d’écran 2019-09-06 à 11.21.58.png" descr="Capture d’écran 2019-09-06 à 11.21.5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726332"/>
            <a:ext cx="13004801" cy="6027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ELSEVIER.png" descr="ELSEVI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4405" y="178854"/>
            <a:ext cx="3094925" cy="3404418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Rectangle"/>
          <p:cNvSpPr/>
          <p:nvPr/>
        </p:nvSpPr>
        <p:spPr>
          <a:xfrm>
            <a:off x="258303" y="2834869"/>
            <a:ext cx="3372823" cy="8012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UTEURS"/>
          <p:cNvSpPr txBox="1"/>
          <p:nvPr/>
        </p:nvSpPr>
        <p:spPr>
          <a:xfrm>
            <a:off x="5215984" y="1754614"/>
            <a:ext cx="2770288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AUTEURS</a:t>
            </a:r>
          </a:p>
        </p:txBody>
      </p:sp>
      <p:sp>
        <p:nvSpPr>
          <p:cNvPr id="127" name="LECTEURS"/>
          <p:cNvSpPr txBox="1"/>
          <p:nvPr/>
        </p:nvSpPr>
        <p:spPr>
          <a:xfrm>
            <a:off x="5074722" y="7376059"/>
            <a:ext cx="3052813" cy="6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LECTEURS</a:t>
            </a:r>
          </a:p>
        </p:txBody>
      </p:sp>
      <p:pic>
        <p:nvPicPr>
          <p:cNvPr id="128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3085975" y="1546015"/>
            <a:ext cx="6832850" cy="1012462"/>
          </a:xfrm>
          <a:prstGeom prst="rect">
            <a:avLst/>
          </a:prstGeom>
        </p:spPr>
      </p:pic>
      <p:sp>
        <p:nvSpPr>
          <p:cNvPr id="130" name="EDITEURS"/>
          <p:cNvSpPr txBox="1"/>
          <p:nvPr/>
        </p:nvSpPr>
        <p:spPr>
          <a:xfrm>
            <a:off x="5145415" y="4530643"/>
            <a:ext cx="2911426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EDITEURS</a:t>
            </a:r>
          </a:p>
        </p:txBody>
      </p:sp>
      <p:pic>
        <p:nvPicPr>
          <p:cNvPr id="131" name="Pdf_by_mimooh.svg.png" descr="Pdf_by_mimooh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25" y="2723835"/>
            <a:ext cx="1172018" cy="125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df_by_mimooh.svg.png" descr="Pdf_by_mimooh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25" y="5640072"/>
            <a:ext cx="1172018" cy="125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3085975" y="4355599"/>
            <a:ext cx="6832850" cy="1012462"/>
          </a:xfrm>
          <a:prstGeom prst="rect">
            <a:avLst/>
          </a:prstGeom>
        </p:spPr>
      </p:pic>
      <p:pic>
        <p:nvPicPr>
          <p:cNvPr id="135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3085975" y="7195122"/>
            <a:ext cx="6832850" cy="1012463"/>
          </a:xfrm>
          <a:prstGeom prst="rect">
            <a:avLst/>
          </a:prstGeom>
        </p:spPr>
      </p:pic>
      <p:sp>
        <p:nvSpPr>
          <p:cNvPr id="137" name="Flèche"/>
          <p:cNvSpPr/>
          <p:nvPr/>
        </p:nvSpPr>
        <p:spPr>
          <a:xfrm rot="5400000">
            <a:off x="5679969" y="3247064"/>
            <a:ext cx="1842318" cy="451224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8" name="Flèche"/>
          <p:cNvSpPr/>
          <p:nvPr/>
        </p:nvSpPr>
        <p:spPr>
          <a:xfrm rot="5400000">
            <a:off x="5247566" y="6055979"/>
            <a:ext cx="1842317" cy="451225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9" name="€"/>
          <p:cNvSpPr txBox="1"/>
          <p:nvPr/>
        </p:nvSpPr>
        <p:spPr>
          <a:xfrm>
            <a:off x="7339508" y="5909548"/>
            <a:ext cx="62534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solidFill>
                  <a:srgbClr val="FF9300"/>
                </a:solidFill>
              </a:defRPr>
            </a:pPr>
            <a:r>
              <a:t>€</a:t>
            </a:r>
          </a:p>
        </p:txBody>
      </p:sp>
      <p:sp>
        <p:nvSpPr>
          <p:cNvPr id="140" name="ABONNEMENTS"/>
          <p:cNvSpPr txBox="1"/>
          <p:nvPr/>
        </p:nvSpPr>
        <p:spPr>
          <a:xfrm>
            <a:off x="8095321" y="5936908"/>
            <a:ext cx="4266258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ABONNEMENTS</a:t>
            </a:r>
          </a:p>
        </p:txBody>
      </p:sp>
      <p:sp>
        <p:nvSpPr>
          <p:cNvPr id="141" name="Flèche"/>
          <p:cNvSpPr/>
          <p:nvPr/>
        </p:nvSpPr>
        <p:spPr>
          <a:xfrm rot="16200000">
            <a:off x="6357588" y="6055979"/>
            <a:ext cx="1842317" cy="451225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2A05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2" name="MODÈLE 1 : LECTEUR-PAYEUR"/>
          <p:cNvSpPr txBox="1"/>
          <p:nvPr/>
        </p:nvSpPr>
        <p:spPr>
          <a:xfrm>
            <a:off x="2180468" y="364618"/>
            <a:ext cx="8643864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MODÈLE 1 : LECTEUR-PAYEUR</a:t>
            </a:r>
          </a:p>
        </p:txBody>
      </p:sp>
      <p:sp>
        <p:nvSpPr>
          <p:cNvPr id="143" name="Titre à titre……"/>
          <p:cNvSpPr txBox="1"/>
          <p:nvPr/>
        </p:nvSpPr>
        <p:spPr>
          <a:xfrm>
            <a:off x="6285608" y="6495008"/>
            <a:ext cx="623888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3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Titre à titre…</a:t>
            </a:r>
          </a:p>
          <a:p>
            <a:pPr lvl="1">
              <a:defRPr sz="3000" b="1">
                <a:solidFill>
                  <a:srgbClr val="FFFB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						</a:t>
            </a:r>
            <a:r>
              <a:rPr b="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…Bouquets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arré"/>
          <p:cNvSpPr/>
          <p:nvPr/>
        </p:nvSpPr>
        <p:spPr>
          <a:xfrm>
            <a:off x="4546833" y="-13087"/>
            <a:ext cx="3609976" cy="36099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pic>
        <p:nvPicPr>
          <p:cNvPr id="431" name="Capture d’écran 2019-09-06 à 11.21.58.png" descr="Capture d’écran 2019-09-06 à 11.21.5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726332"/>
            <a:ext cx="13004801" cy="6027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ELSEVIER.png" descr="ELSEVI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4405" y="178854"/>
            <a:ext cx="3094925" cy="3404418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Rectangle"/>
          <p:cNvSpPr/>
          <p:nvPr/>
        </p:nvSpPr>
        <p:spPr>
          <a:xfrm>
            <a:off x="258303" y="2834869"/>
            <a:ext cx="3372823" cy="8012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vidéo-collée.png" descr="vidéo-collé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706394"/>
            <a:ext cx="11430000" cy="8340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MODÈLE 1 : LECTEUR-PAYEUR"/>
          <p:cNvSpPr txBox="1"/>
          <p:nvPr/>
        </p:nvSpPr>
        <p:spPr>
          <a:xfrm>
            <a:off x="1913768" y="364618"/>
            <a:ext cx="8643864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MODÈLE 1 : LECTEUR-PAYEUR</a:t>
            </a:r>
          </a:p>
        </p:txBody>
      </p:sp>
      <p:sp>
        <p:nvSpPr>
          <p:cNvPr id="146" name="Abonnements de l’Université de Lorraine (2007-2016):"/>
          <p:cNvSpPr txBox="1"/>
          <p:nvPr/>
        </p:nvSpPr>
        <p:spPr>
          <a:xfrm>
            <a:off x="165268" y="1185746"/>
            <a:ext cx="11674675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8625" lvl="3" indent="-428625" algn="l">
              <a:buSzPct val="50000"/>
              <a:buBlip>
                <a:blip r:embed="rId2"/>
              </a:buBlip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Abonnements de l’Université de Lorraine (2007-2016): </a:t>
            </a:r>
          </a:p>
        </p:txBody>
      </p:sp>
      <p:sp>
        <p:nvSpPr>
          <p:cNvPr id="147" name="Rémunération annuelle du PDG d’ELSEVIER"/>
          <p:cNvSpPr txBox="1"/>
          <p:nvPr/>
        </p:nvSpPr>
        <p:spPr>
          <a:xfrm>
            <a:off x="165268" y="7868548"/>
            <a:ext cx="1045444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8625" lvl="3" indent="-428625" algn="just">
              <a:buSzPct val="50000"/>
              <a:buBlip>
                <a:blip r:embed="rId2"/>
              </a:buBlip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Rémunération</a:t>
            </a:r>
            <a:r>
              <a:rPr dirty="0"/>
              <a:t> </a:t>
            </a:r>
            <a:r>
              <a:rPr dirty="0" err="1"/>
              <a:t>annuelle</a:t>
            </a:r>
            <a:r>
              <a:rPr dirty="0"/>
              <a:t> du PDG </a:t>
            </a:r>
            <a:r>
              <a:rPr dirty="0" err="1"/>
              <a:t>d’</a:t>
            </a:r>
            <a:r>
              <a:rPr u="sng" dirty="0" err="1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ELSEVIER</a:t>
            </a:r>
            <a:endParaRPr u="sng" dirty="0">
              <a:solidFill>
                <a:schemeClr val="accent2">
                  <a:lumMod val="20000"/>
                  <a:lumOff val="80000"/>
                </a:schemeClr>
              </a:solidFill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48" name="33 millions d’euros"/>
          <p:cNvSpPr txBox="1"/>
          <p:nvPr/>
        </p:nvSpPr>
        <p:spPr>
          <a:xfrm>
            <a:off x="4590872" y="6936215"/>
            <a:ext cx="4329337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8" indent="0" algn="just">
              <a:defRPr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33 millions d’euros</a:t>
            </a:r>
          </a:p>
        </p:txBody>
      </p:sp>
      <p:sp>
        <p:nvSpPr>
          <p:cNvPr id="149" name="Dépenses d’abonnement annuel ELSEVIER (France, 2023)"/>
          <p:cNvSpPr txBox="1"/>
          <p:nvPr/>
        </p:nvSpPr>
        <p:spPr>
          <a:xfrm>
            <a:off x="165268" y="6099036"/>
            <a:ext cx="1330028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8625" lvl="3" indent="-428625" algn="just">
              <a:buSzPct val="50000"/>
              <a:buBlip>
                <a:blip r:embed="rId2"/>
              </a:buBlip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Dépenses</a:t>
            </a:r>
            <a:r>
              <a:rPr dirty="0"/>
              <a:t> </a:t>
            </a:r>
            <a:r>
              <a:rPr dirty="0" err="1"/>
              <a:t>d’abonnement</a:t>
            </a:r>
            <a:r>
              <a:rPr dirty="0"/>
              <a:t> </a:t>
            </a:r>
            <a:r>
              <a:rPr dirty="0" err="1"/>
              <a:t>annuel</a:t>
            </a:r>
            <a:r>
              <a:rPr dirty="0"/>
              <a:t>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ELSEVIER</a:t>
            </a:r>
            <a:r>
              <a:rPr dirty="0"/>
              <a:t> (France, 2023)</a:t>
            </a:r>
          </a:p>
        </p:txBody>
      </p:sp>
      <p:sp>
        <p:nvSpPr>
          <p:cNvPr id="150" name="SPRINGER. +59%"/>
          <p:cNvSpPr txBox="1"/>
          <p:nvPr/>
        </p:nvSpPr>
        <p:spPr>
          <a:xfrm>
            <a:off x="4619971" y="1908599"/>
            <a:ext cx="4358652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4" indent="0"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SPRINGER. </a:t>
            </a:r>
            <a:r>
              <a:rPr>
                <a:solidFill>
                  <a:srgbClr val="FFFB00"/>
                </a:solidFill>
              </a:rPr>
              <a:t>+59%</a:t>
            </a:r>
            <a:r>
              <a:t> </a:t>
            </a:r>
          </a:p>
        </p:txBody>
      </p:sp>
      <p:sp>
        <p:nvSpPr>
          <p:cNvPr id="151" name="WILEY  +58%"/>
          <p:cNvSpPr txBox="1"/>
          <p:nvPr/>
        </p:nvSpPr>
        <p:spPr>
          <a:xfrm>
            <a:off x="9241964" y="1908599"/>
            <a:ext cx="3447530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4" indent="0"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WILEY  </a:t>
            </a:r>
            <a:r>
              <a:rPr>
                <a:solidFill>
                  <a:srgbClr val="FFFB00"/>
                </a:solidFill>
              </a:rPr>
              <a:t>+58%</a:t>
            </a:r>
            <a:r>
              <a:t> </a:t>
            </a:r>
          </a:p>
        </p:txBody>
      </p:sp>
      <p:sp>
        <p:nvSpPr>
          <p:cNvPr id="152" name="ELSEVIER  +28%"/>
          <p:cNvSpPr txBox="1"/>
          <p:nvPr/>
        </p:nvSpPr>
        <p:spPr>
          <a:xfrm>
            <a:off x="87344" y="1908599"/>
            <a:ext cx="4269285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4" indent="0"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ELSEVIER  </a:t>
            </a:r>
            <a:r>
              <a:rPr>
                <a:solidFill>
                  <a:srgbClr val="FFFB00"/>
                </a:solidFill>
              </a:rPr>
              <a:t>+28%</a:t>
            </a:r>
            <a:r>
              <a:t> </a:t>
            </a:r>
          </a:p>
        </p:txBody>
      </p:sp>
      <p:sp>
        <p:nvSpPr>
          <p:cNvPr id="153" name="5 millions d’euros/an"/>
          <p:cNvSpPr txBox="1"/>
          <p:nvPr/>
        </p:nvSpPr>
        <p:spPr>
          <a:xfrm>
            <a:off x="4720960" y="5166703"/>
            <a:ext cx="4710634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8" indent="0"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5 millions</a:t>
            </a:r>
            <a:r>
              <a:t> </a:t>
            </a:r>
            <a:r>
              <a:rPr>
                <a:solidFill>
                  <a:srgbClr val="FFFB00"/>
                </a:solidFill>
              </a:rPr>
              <a:t>d’euros/an</a:t>
            </a:r>
          </a:p>
        </p:txBody>
      </p:sp>
      <p:sp>
        <p:nvSpPr>
          <p:cNvPr id="154" name="Dépenses d’abonnement SPRINGER (France, 2018)"/>
          <p:cNvSpPr txBox="1"/>
          <p:nvPr/>
        </p:nvSpPr>
        <p:spPr>
          <a:xfrm>
            <a:off x="165268" y="4347798"/>
            <a:ext cx="13300289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8625" lvl="3" indent="-428625" algn="just">
              <a:buSzPct val="50000"/>
              <a:buBlip>
                <a:blip r:embed="rId2"/>
              </a:buBlip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Dépenses</a:t>
            </a:r>
            <a:r>
              <a:rPr dirty="0"/>
              <a:t> </a:t>
            </a:r>
            <a:r>
              <a:rPr dirty="0" err="1"/>
              <a:t>d’abonnement</a:t>
            </a:r>
            <a:r>
              <a:rPr dirty="0"/>
              <a:t> SPRINGER (France, 2018)</a:t>
            </a:r>
          </a:p>
        </p:txBody>
      </p:sp>
      <p:sp>
        <p:nvSpPr>
          <p:cNvPr id="155" name="16,5 millions d’euros en 2023"/>
          <p:cNvSpPr txBox="1"/>
          <p:nvPr/>
        </p:nvSpPr>
        <p:spPr>
          <a:xfrm>
            <a:off x="3899312" y="8710951"/>
            <a:ext cx="628056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8" indent="0" algn="just">
              <a:defRPr>
                <a:latin typeface="Chalkboard"/>
                <a:ea typeface="Chalkboard"/>
                <a:cs typeface="Chalkboard"/>
                <a:sym typeface="Chalkboard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16,5 millions d’euros en 2023</a:t>
            </a:r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56" name="Dépenses d’abonnements électroniques en France (2020)"/>
          <p:cNvSpPr txBox="1"/>
          <p:nvPr/>
        </p:nvSpPr>
        <p:spPr>
          <a:xfrm>
            <a:off x="59397" y="2766772"/>
            <a:ext cx="12462942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8625" lvl="3" indent="-428625" algn="l">
              <a:buSzPct val="50000"/>
              <a:buBlip>
                <a:blip r:embed="rId2"/>
              </a:buBlip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Dépenses d’abonnements électroniques en France (2020) </a:t>
            </a:r>
          </a:p>
        </p:txBody>
      </p:sp>
      <p:sp>
        <p:nvSpPr>
          <p:cNvPr id="157" name="87,5 millions d’euros/an"/>
          <p:cNvSpPr txBox="1"/>
          <p:nvPr/>
        </p:nvSpPr>
        <p:spPr>
          <a:xfrm>
            <a:off x="4343972" y="3510619"/>
            <a:ext cx="495007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8" indent="0" algn="just">
              <a:defRPr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87,5 millions d’euros/an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ODÈLE 1 : LECTEUR-PAYEUR"/>
          <p:cNvSpPr txBox="1"/>
          <p:nvPr/>
        </p:nvSpPr>
        <p:spPr>
          <a:xfrm>
            <a:off x="1913768" y="364618"/>
            <a:ext cx="8643864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MODÈLE 1 : LECTEUR-PAYEUR</a:t>
            </a:r>
          </a:p>
        </p:txBody>
      </p:sp>
      <p:sp>
        <p:nvSpPr>
          <p:cNvPr id="160" name="« Je ne connais qu’un seul secteur d’activité ayant le même taux de marge que l’édition scientifique :"/>
          <p:cNvSpPr txBox="1"/>
          <p:nvPr/>
        </p:nvSpPr>
        <p:spPr>
          <a:xfrm>
            <a:off x="575368" y="2667974"/>
            <a:ext cx="11854064" cy="1505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>
              <a:lnSpc>
                <a:spcPct val="150000"/>
              </a:lnSpc>
              <a:defRPr sz="4000" i="1">
                <a:latin typeface="Arial"/>
                <a:ea typeface="Arial"/>
                <a:cs typeface="Arial"/>
                <a:sym typeface="Arial"/>
              </a:defRPr>
            </a:pPr>
            <a:r>
              <a:t>« Je ne connais qu’un seul secteur d’activité ayant le même taux de marge que l’édition scientifique :                              </a:t>
            </a:r>
          </a:p>
        </p:txBody>
      </p:sp>
      <p:sp>
        <p:nvSpPr>
          <p:cNvPr id="161" name="Jean-Pierre Finance…"/>
          <p:cNvSpPr txBox="1"/>
          <p:nvPr/>
        </p:nvSpPr>
        <p:spPr>
          <a:xfrm>
            <a:off x="7029729" y="6114724"/>
            <a:ext cx="5305169" cy="235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just">
              <a:lnSpc>
                <a:spcPct val="150000"/>
              </a:lnSpc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Jean-Pierre Finance</a:t>
            </a:r>
          </a:p>
          <a:p>
            <a:pPr lvl="3" indent="0" algn="just">
              <a:lnSpc>
                <a:spcPct val="150000"/>
              </a:lnSpc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Président de Couperin</a:t>
            </a:r>
          </a:p>
          <a:p>
            <a:pPr lvl="3" indent="0" algn="just">
              <a:lnSpc>
                <a:spcPct val="150000"/>
              </a:lnSpc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Nancy, 2016 </a:t>
            </a:r>
          </a:p>
        </p:txBody>
      </p:sp>
      <p:sp>
        <p:nvSpPr>
          <p:cNvPr id="162" name="le trafic de drogue »."/>
          <p:cNvSpPr txBox="1"/>
          <p:nvPr/>
        </p:nvSpPr>
        <p:spPr>
          <a:xfrm>
            <a:off x="3862908" y="4405690"/>
            <a:ext cx="4745584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 indent="0" algn="just">
              <a:lnSpc>
                <a:spcPct val="150000"/>
              </a:lnSpc>
              <a:defRPr sz="4000" i="1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le trafic de drogue</a:t>
            </a:r>
            <a:r>
              <a:t> 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2" animBg="1" advAuto="0"/>
      <p:bldP spid="162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lèche"/>
          <p:cNvSpPr/>
          <p:nvPr/>
        </p:nvSpPr>
        <p:spPr>
          <a:xfrm rot="5400000">
            <a:off x="4654581" y="3259764"/>
            <a:ext cx="1842317" cy="451224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65" name="Pdf_by_mimooh.svg.png" descr="Pdf_by_mimooh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195" y="2860300"/>
            <a:ext cx="1172019" cy="1250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df_by_mimooh.svg.png" descr="Pdf_by_mimooh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61" y="5689401"/>
            <a:ext cx="1172019" cy="125015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AUTEURS"/>
          <p:cNvSpPr txBox="1"/>
          <p:nvPr/>
        </p:nvSpPr>
        <p:spPr>
          <a:xfrm>
            <a:off x="4875681" y="1738975"/>
            <a:ext cx="2770288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AUTEURS</a:t>
            </a:r>
          </a:p>
        </p:txBody>
      </p:sp>
      <p:sp>
        <p:nvSpPr>
          <p:cNvPr id="168" name="LECTEURS"/>
          <p:cNvSpPr txBox="1"/>
          <p:nvPr/>
        </p:nvSpPr>
        <p:spPr>
          <a:xfrm>
            <a:off x="4734418" y="7358143"/>
            <a:ext cx="3052813" cy="6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LECTEURS</a:t>
            </a:r>
          </a:p>
        </p:txBody>
      </p:sp>
      <p:pic>
        <p:nvPicPr>
          <p:cNvPr id="169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2844400" y="1546015"/>
            <a:ext cx="6832850" cy="1012462"/>
          </a:xfrm>
          <a:prstGeom prst="rect">
            <a:avLst/>
          </a:prstGeom>
        </p:spPr>
      </p:pic>
      <p:sp>
        <p:nvSpPr>
          <p:cNvPr id="171" name="EDITEURS"/>
          <p:cNvSpPr txBox="1"/>
          <p:nvPr/>
        </p:nvSpPr>
        <p:spPr>
          <a:xfrm>
            <a:off x="4805112" y="4545613"/>
            <a:ext cx="2911426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EDITEURS</a:t>
            </a:r>
          </a:p>
        </p:txBody>
      </p:sp>
      <p:pic>
        <p:nvPicPr>
          <p:cNvPr id="172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2844400" y="4355599"/>
            <a:ext cx="6832850" cy="1012462"/>
          </a:xfrm>
          <a:prstGeom prst="rect">
            <a:avLst/>
          </a:prstGeom>
        </p:spPr>
      </p:pic>
      <p:pic>
        <p:nvPicPr>
          <p:cNvPr id="174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2844400" y="7195122"/>
            <a:ext cx="6832850" cy="1012463"/>
          </a:xfrm>
          <a:prstGeom prst="rect">
            <a:avLst/>
          </a:prstGeom>
        </p:spPr>
      </p:pic>
      <p:sp>
        <p:nvSpPr>
          <p:cNvPr id="176" name="APC"/>
          <p:cNvSpPr txBox="1"/>
          <p:nvPr/>
        </p:nvSpPr>
        <p:spPr>
          <a:xfrm>
            <a:off x="7415721" y="2918012"/>
            <a:ext cx="1387427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APC</a:t>
            </a:r>
          </a:p>
        </p:txBody>
      </p:sp>
      <p:sp>
        <p:nvSpPr>
          <p:cNvPr id="177" name="Article…"/>
          <p:cNvSpPr txBox="1"/>
          <p:nvPr/>
        </p:nvSpPr>
        <p:spPr>
          <a:xfrm>
            <a:off x="8560271" y="2346512"/>
            <a:ext cx="4147899" cy="1799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Article </a:t>
            </a:r>
          </a:p>
          <a:p>
            <a:pPr lvl="3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“Processing” </a:t>
            </a:r>
          </a:p>
          <a:p>
            <a:pPr lvl="3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Charges</a:t>
            </a:r>
          </a:p>
        </p:txBody>
      </p:sp>
      <p:sp>
        <p:nvSpPr>
          <p:cNvPr id="178" name="Flèche"/>
          <p:cNvSpPr/>
          <p:nvPr/>
        </p:nvSpPr>
        <p:spPr>
          <a:xfrm rot="5400000">
            <a:off x="6142192" y="3259764"/>
            <a:ext cx="1842317" cy="451224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2A05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9" name="Flèche"/>
          <p:cNvSpPr/>
          <p:nvPr/>
        </p:nvSpPr>
        <p:spPr>
          <a:xfrm rot="5400000">
            <a:off x="5339667" y="6050765"/>
            <a:ext cx="1842317" cy="451225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0" name="MODÈLE 2 : AUTEUR-PAYEUR"/>
          <p:cNvSpPr txBox="1"/>
          <p:nvPr/>
        </p:nvSpPr>
        <p:spPr>
          <a:xfrm>
            <a:off x="2109698" y="390778"/>
            <a:ext cx="8302254" cy="7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MODÈLE 2 : AUTEUR-PAYEUR</a:t>
            </a:r>
          </a:p>
        </p:txBody>
      </p:sp>
      <p:sp>
        <p:nvSpPr>
          <p:cNvPr id="181" name="="/>
          <p:cNvSpPr txBox="1"/>
          <p:nvPr/>
        </p:nvSpPr>
        <p:spPr>
          <a:xfrm>
            <a:off x="8461129" y="2918012"/>
            <a:ext cx="921842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= </a:t>
            </a:r>
          </a:p>
        </p:txBody>
      </p:sp>
      <p:sp>
        <p:nvSpPr>
          <p:cNvPr id="182" name="OA PUR"/>
          <p:cNvSpPr txBox="1"/>
          <p:nvPr/>
        </p:nvSpPr>
        <p:spPr>
          <a:xfrm>
            <a:off x="3434662" y="8350074"/>
            <a:ext cx="5652325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OA PUR</a:t>
            </a:r>
          </a:p>
        </p:txBody>
      </p:sp>
      <p:sp>
        <p:nvSpPr>
          <p:cNvPr id="183" name="(En 2023 : environ 70% SANS APC)"/>
          <p:cNvSpPr txBox="1"/>
          <p:nvPr/>
        </p:nvSpPr>
        <p:spPr>
          <a:xfrm>
            <a:off x="3354102" y="8866916"/>
            <a:ext cx="629659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(En 2023 : environ 70% SANS APC)</a:t>
            </a:r>
          </a:p>
        </p:txBody>
      </p:sp>
      <p:sp>
        <p:nvSpPr>
          <p:cNvPr id="184" name="€"/>
          <p:cNvSpPr txBox="1"/>
          <p:nvPr/>
        </p:nvSpPr>
        <p:spPr>
          <a:xfrm>
            <a:off x="6175561" y="2856174"/>
            <a:ext cx="653678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€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lèche"/>
          <p:cNvSpPr/>
          <p:nvPr/>
        </p:nvSpPr>
        <p:spPr>
          <a:xfrm rot="5400000">
            <a:off x="4654581" y="3259764"/>
            <a:ext cx="1842317" cy="451224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87" name="Pdf_by_mimooh.svg.png" descr="Pdf_by_mimooh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195" y="2860300"/>
            <a:ext cx="1172019" cy="125015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AUTEURS"/>
          <p:cNvSpPr txBox="1"/>
          <p:nvPr/>
        </p:nvSpPr>
        <p:spPr>
          <a:xfrm>
            <a:off x="4875681" y="1738975"/>
            <a:ext cx="2770288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AUTEURS</a:t>
            </a:r>
          </a:p>
        </p:txBody>
      </p:sp>
      <p:sp>
        <p:nvSpPr>
          <p:cNvPr id="189" name="LECTEURS"/>
          <p:cNvSpPr txBox="1"/>
          <p:nvPr/>
        </p:nvSpPr>
        <p:spPr>
          <a:xfrm>
            <a:off x="4734418" y="7358143"/>
            <a:ext cx="3052813" cy="6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LECTEURS</a:t>
            </a:r>
          </a:p>
        </p:txBody>
      </p:sp>
      <p:pic>
        <p:nvPicPr>
          <p:cNvPr id="190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2844400" y="1546015"/>
            <a:ext cx="6832850" cy="1012462"/>
          </a:xfrm>
          <a:prstGeom prst="rect">
            <a:avLst/>
          </a:prstGeom>
        </p:spPr>
      </p:pic>
      <p:sp>
        <p:nvSpPr>
          <p:cNvPr id="192" name="EDITEURS"/>
          <p:cNvSpPr txBox="1"/>
          <p:nvPr/>
        </p:nvSpPr>
        <p:spPr>
          <a:xfrm>
            <a:off x="4805112" y="4545613"/>
            <a:ext cx="2911426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EDITEURS</a:t>
            </a:r>
          </a:p>
        </p:txBody>
      </p:sp>
      <p:pic>
        <p:nvPicPr>
          <p:cNvPr id="193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2844400" y="4355599"/>
            <a:ext cx="6832850" cy="1012462"/>
          </a:xfrm>
          <a:prstGeom prst="rect">
            <a:avLst/>
          </a:prstGeom>
        </p:spPr>
      </p:pic>
      <p:pic>
        <p:nvPicPr>
          <p:cNvPr id="195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2844400" y="7195122"/>
            <a:ext cx="6832850" cy="1012463"/>
          </a:xfrm>
          <a:prstGeom prst="rect">
            <a:avLst/>
          </a:prstGeom>
        </p:spPr>
      </p:pic>
      <p:sp>
        <p:nvSpPr>
          <p:cNvPr id="197" name="APC optionnels"/>
          <p:cNvSpPr txBox="1"/>
          <p:nvPr/>
        </p:nvSpPr>
        <p:spPr>
          <a:xfrm>
            <a:off x="8049812" y="2887659"/>
            <a:ext cx="3844579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APC optionnels</a:t>
            </a:r>
          </a:p>
        </p:txBody>
      </p:sp>
      <p:sp>
        <p:nvSpPr>
          <p:cNvPr id="198" name="Flèche"/>
          <p:cNvSpPr/>
          <p:nvPr/>
        </p:nvSpPr>
        <p:spPr>
          <a:xfrm rot="5400000">
            <a:off x="6944817" y="3825322"/>
            <a:ext cx="711201" cy="451224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2A05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9" name="€"/>
          <p:cNvSpPr txBox="1"/>
          <p:nvPr/>
        </p:nvSpPr>
        <p:spPr>
          <a:xfrm>
            <a:off x="6412627" y="2887093"/>
            <a:ext cx="653679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€</a:t>
            </a:r>
          </a:p>
        </p:txBody>
      </p:sp>
      <p:sp>
        <p:nvSpPr>
          <p:cNvPr id="200" name="Abonnements"/>
          <p:cNvSpPr txBox="1"/>
          <p:nvPr/>
        </p:nvSpPr>
        <p:spPr>
          <a:xfrm>
            <a:off x="8489591" y="5936908"/>
            <a:ext cx="3477718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Abonnements</a:t>
            </a:r>
          </a:p>
        </p:txBody>
      </p:sp>
      <p:sp>
        <p:nvSpPr>
          <p:cNvPr id="201" name="Flèche"/>
          <p:cNvSpPr/>
          <p:nvPr/>
        </p:nvSpPr>
        <p:spPr>
          <a:xfrm rot="16200000">
            <a:off x="6357588" y="6055979"/>
            <a:ext cx="1842317" cy="451225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2A05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2" name="Flèche"/>
          <p:cNvSpPr/>
          <p:nvPr/>
        </p:nvSpPr>
        <p:spPr>
          <a:xfrm rot="5400000">
            <a:off x="4595314" y="6043279"/>
            <a:ext cx="1842317" cy="451225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03" name="Pdf_by_mimooh.svg.png" descr="Pdf_by_mimooh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929" y="5643815"/>
            <a:ext cx="1172018" cy="1250153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Rectangle"/>
          <p:cNvSpPr/>
          <p:nvPr/>
        </p:nvSpPr>
        <p:spPr>
          <a:xfrm>
            <a:off x="7223838" y="2980863"/>
            <a:ext cx="109818" cy="285838"/>
          </a:xfrm>
          <a:prstGeom prst="rect">
            <a:avLst/>
          </a:prstGeom>
          <a:solidFill>
            <a:srgbClr val="FFA94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205" name="Rectangle"/>
          <p:cNvSpPr/>
          <p:nvPr/>
        </p:nvSpPr>
        <p:spPr>
          <a:xfrm>
            <a:off x="7223838" y="2611534"/>
            <a:ext cx="109818" cy="285838"/>
          </a:xfrm>
          <a:prstGeom prst="rect">
            <a:avLst/>
          </a:prstGeom>
          <a:solidFill>
            <a:srgbClr val="FFA94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206" name="-"/>
          <p:cNvSpPr/>
          <p:nvPr/>
        </p:nvSpPr>
        <p:spPr>
          <a:xfrm>
            <a:off x="7223838" y="3350192"/>
            <a:ext cx="109818" cy="285838"/>
          </a:xfrm>
          <a:prstGeom prst="rect">
            <a:avLst/>
          </a:prstGeom>
          <a:solidFill>
            <a:srgbClr val="FFA9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-</a:t>
            </a:r>
          </a:p>
        </p:txBody>
      </p:sp>
      <p:sp>
        <p:nvSpPr>
          <p:cNvPr id="207" name="MODÈLE 2 : AUTEUR-PAYEUR"/>
          <p:cNvSpPr txBox="1"/>
          <p:nvPr/>
        </p:nvSpPr>
        <p:spPr>
          <a:xfrm>
            <a:off x="2109698" y="390778"/>
            <a:ext cx="8302254" cy="7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MODÈLE 2 : AUTEUR-PAYEUR</a:t>
            </a:r>
          </a:p>
        </p:txBody>
      </p:sp>
      <p:sp>
        <p:nvSpPr>
          <p:cNvPr id="208" name="OA HYBRIDE"/>
          <p:cNvSpPr txBox="1"/>
          <p:nvPr/>
        </p:nvSpPr>
        <p:spPr>
          <a:xfrm>
            <a:off x="2655265" y="8637780"/>
            <a:ext cx="7373871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OA HYBRIDE</a:t>
            </a:r>
          </a:p>
        </p:txBody>
      </p:sp>
      <p:sp>
        <p:nvSpPr>
          <p:cNvPr id="209" name="€"/>
          <p:cNvSpPr txBox="1"/>
          <p:nvPr/>
        </p:nvSpPr>
        <p:spPr>
          <a:xfrm>
            <a:off x="6412627" y="6048170"/>
            <a:ext cx="653679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€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UTEURS"/>
          <p:cNvSpPr txBox="1"/>
          <p:nvPr/>
        </p:nvSpPr>
        <p:spPr>
          <a:xfrm>
            <a:off x="2524885" y="1738975"/>
            <a:ext cx="2770287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AUTEURS</a:t>
            </a:r>
          </a:p>
        </p:txBody>
      </p:sp>
      <p:sp>
        <p:nvSpPr>
          <p:cNvPr id="212" name="LECTEURS"/>
          <p:cNvSpPr txBox="1"/>
          <p:nvPr/>
        </p:nvSpPr>
        <p:spPr>
          <a:xfrm>
            <a:off x="2524761" y="7360752"/>
            <a:ext cx="3052813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LECTEURS</a:t>
            </a:r>
          </a:p>
        </p:txBody>
      </p:sp>
      <p:pic>
        <p:nvPicPr>
          <p:cNvPr id="213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536014" y="1546015"/>
            <a:ext cx="6832850" cy="1012462"/>
          </a:xfrm>
          <a:prstGeom prst="rect">
            <a:avLst/>
          </a:prstGeom>
        </p:spPr>
      </p:pic>
      <p:sp>
        <p:nvSpPr>
          <p:cNvPr id="215" name="EDITEURS"/>
          <p:cNvSpPr txBox="1"/>
          <p:nvPr/>
        </p:nvSpPr>
        <p:spPr>
          <a:xfrm>
            <a:off x="2510870" y="4545613"/>
            <a:ext cx="2911426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EDITEURS</a:t>
            </a:r>
          </a:p>
        </p:txBody>
      </p:sp>
      <p:pic>
        <p:nvPicPr>
          <p:cNvPr id="216" name="Pdf_by_mimooh.svg.png" descr="Pdf_by_mimooh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90" y="2729727"/>
            <a:ext cx="1172018" cy="125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df_by_mimooh.svg.png" descr="Pdf_by_mimooh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90" y="5656515"/>
            <a:ext cx="1172018" cy="125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536014" y="4355599"/>
            <a:ext cx="6832850" cy="1012462"/>
          </a:xfrm>
          <a:prstGeom prst="rect">
            <a:avLst/>
          </a:prstGeom>
        </p:spPr>
      </p:pic>
      <p:pic>
        <p:nvPicPr>
          <p:cNvPr id="220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536014" y="7195122"/>
            <a:ext cx="6832850" cy="1012463"/>
          </a:xfrm>
          <a:prstGeom prst="rect">
            <a:avLst/>
          </a:prstGeom>
        </p:spPr>
      </p:pic>
      <p:sp>
        <p:nvSpPr>
          <p:cNvPr id="222" name="Flèche"/>
          <p:cNvSpPr/>
          <p:nvPr/>
        </p:nvSpPr>
        <p:spPr>
          <a:xfrm rot="5400000">
            <a:off x="3130009" y="3247064"/>
            <a:ext cx="1842317" cy="451224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3" name="Flèche"/>
          <p:cNvSpPr/>
          <p:nvPr/>
        </p:nvSpPr>
        <p:spPr>
          <a:xfrm rot="5400000">
            <a:off x="3130009" y="6055979"/>
            <a:ext cx="1842317" cy="451225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" name="MODÈLE 3 : SPONSOR-PAYEUR"/>
          <p:cNvSpPr txBox="1"/>
          <p:nvPr/>
        </p:nvSpPr>
        <p:spPr>
          <a:xfrm>
            <a:off x="2087289" y="364618"/>
            <a:ext cx="8830222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B00"/>
                </a:solidFill>
              </a:rPr>
              <a:t>MODÈLE 3 : SPONSOR-PAYEUR</a:t>
            </a:r>
          </a:p>
        </p:txBody>
      </p:sp>
      <p:sp>
        <p:nvSpPr>
          <p:cNvPr id="225" name="€"/>
          <p:cNvSpPr txBox="1"/>
          <p:nvPr/>
        </p:nvSpPr>
        <p:spPr>
          <a:xfrm>
            <a:off x="7956512" y="3844202"/>
            <a:ext cx="661722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€</a:t>
            </a:r>
          </a:p>
        </p:txBody>
      </p:sp>
      <p:sp>
        <p:nvSpPr>
          <p:cNvPr id="226" name="Flèche"/>
          <p:cNvSpPr/>
          <p:nvPr/>
        </p:nvSpPr>
        <p:spPr>
          <a:xfrm rot="10800000">
            <a:off x="7366214" y="4649715"/>
            <a:ext cx="1842317" cy="451224"/>
          </a:xfrm>
          <a:prstGeom prst="rightArrow">
            <a:avLst>
              <a:gd name="adj1" fmla="val 32000"/>
              <a:gd name="adj2" fmla="val 162095"/>
            </a:avLst>
          </a:prstGeom>
          <a:solidFill>
            <a:srgbClr val="F2A05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7" name="SPONSOR"/>
          <p:cNvSpPr txBox="1"/>
          <p:nvPr/>
        </p:nvSpPr>
        <p:spPr>
          <a:xfrm>
            <a:off x="9197754" y="4549864"/>
            <a:ext cx="3534263" cy="6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SPONSOR</a:t>
            </a:r>
          </a:p>
        </p:txBody>
      </p:sp>
      <p:pic>
        <p:nvPicPr>
          <p:cNvPr id="228" name="Rectangle aux angles arrondis Rectangle aux angles arrondis" descr="Rectangle aux angles arrondis Rectangle aux angles arrondis"/>
          <p:cNvPicPr>
            <a:picLocks/>
          </p:cNvPicPr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9197754" y="4355599"/>
            <a:ext cx="3534263" cy="1012462"/>
          </a:xfrm>
          <a:prstGeom prst="rect">
            <a:avLst/>
          </a:prstGeom>
        </p:spPr>
      </p:pic>
      <p:sp>
        <p:nvSpPr>
          <p:cNvPr id="230" name="Société Savante"/>
          <p:cNvSpPr txBox="1"/>
          <p:nvPr/>
        </p:nvSpPr>
        <p:spPr>
          <a:xfrm>
            <a:off x="9128607" y="5445970"/>
            <a:ext cx="367255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Société Savante</a:t>
            </a:r>
          </a:p>
        </p:txBody>
      </p:sp>
      <p:sp>
        <p:nvSpPr>
          <p:cNvPr id="231" name="Fondation"/>
          <p:cNvSpPr txBox="1"/>
          <p:nvPr/>
        </p:nvSpPr>
        <p:spPr>
          <a:xfrm>
            <a:off x="9103223" y="6577744"/>
            <a:ext cx="2376414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Fondation</a:t>
            </a:r>
          </a:p>
        </p:txBody>
      </p:sp>
      <p:sp>
        <p:nvSpPr>
          <p:cNvPr id="232" name="Institution"/>
          <p:cNvSpPr txBox="1"/>
          <p:nvPr/>
        </p:nvSpPr>
        <p:spPr>
          <a:xfrm>
            <a:off x="9192309" y="6018162"/>
            <a:ext cx="2299842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Institution</a:t>
            </a:r>
          </a:p>
        </p:txBody>
      </p:sp>
      <p:sp>
        <p:nvSpPr>
          <p:cNvPr id="233" name="€"/>
          <p:cNvSpPr txBox="1"/>
          <p:nvPr/>
        </p:nvSpPr>
        <p:spPr>
          <a:xfrm>
            <a:off x="5780628" y="5922432"/>
            <a:ext cx="653679" cy="71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4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€</a:t>
            </a:r>
          </a:p>
        </p:txBody>
      </p:sp>
      <p:sp>
        <p:nvSpPr>
          <p:cNvPr id="234" name="Exemples : Annales de la Faculté des Sciences de Toulouse, Scipost,…"/>
          <p:cNvSpPr txBox="1"/>
          <p:nvPr/>
        </p:nvSpPr>
        <p:spPr>
          <a:xfrm>
            <a:off x="3884" y="8464744"/>
            <a:ext cx="13195039" cy="15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defRPr sz="3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Exemples</a:t>
            </a:r>
            <a:r>
              <a:rPr b="1" dirty="0"/>
              <a:t> :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Annales de la Faculté des Sciences de Toulouse</a:t>
            </a:r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Scipost</a:t>
            </a:r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</a:p>
          <a:p>
            <a:pPr lvl="1" algn="l">
              <a:defRPr sz="3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PCI Mathematical and Computational Biology</a:t>
            </a:r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LingOA</a:t>
            </a:r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OpenEdition</a:t>
            </a:r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,...</a:t>
            </a:r>
          </a:p>
          <a:p>
            <a:pPr lvl="1" algn="l">
              <a:defRPr sz="32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</a:p>
        </p:txBody>
      </p:sp>
      <p:sp>
        <p:nvSpPr>
          <p:cNvPr id="235" name="Flèche"/>
          <p:cNvSpPr/>
          <p:nvPr/>
        </p:nvSpPr>
        <p:spPr>
          <a:xfrm rot="16197138">
            <a:off x="5548748" y="5379734"/>
            <a:ext cx="473877" cy="302063"/>
          </a:xfrm>
          <a:prstGeom prst="rightArrow">
            <a:avLst>
              <a:gd name="adj1" fmla="val 32000"/>
              <a:gd name="adj2" fmla="val 161842"/>
            </a:avLst>
          </a:prstGeom>
          <a:solidFill>
            <a:srgbClr val="F2A05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effectLst>
                  <a:outerShdw blurRad="63500" dist="25400" dir="702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6" name="Rectangle"/>
          <p:cNvSpPr/>
          <p:nvPr/>
        </p:nvSpPr>
        <p:spPr>
          <a:xfrm rot="10797138">
            <a:off x="5730975" y="6562697"/>
            <a:ext cx="109818" cy="285838"/>
          </a:xfrm>
          <a:prstGeom prst="rect">
            <a:avLst/>
          </a:prstGeom>
          <a:solidFill>
            <a:srgbClr val="FFA94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237" name="Rectangle"/>
          <p:cNvSpPr/>
          <p:nvPr/>
        </p:nvSpPr>
        <p:spPr>
          <a:xfrm rot="10797138">
            <a:off x="5731283" y="6922506"/>
            <a:ext cx="109818" cy="285838"/>
          </a:xfrm>
          <a:prstGeom prst="rect">
            <a:avLst/>
          </a:prstGeom>
          <a:solidFill>
            <a:srgbClr val="FFA94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238" name="-"/>
          <p:cNvSpPr/>
          <p:nvPr/>
        </p:nvSpPr>
        <p:spPr>
          <a:xfrm rot="10797138">
            <a:off x="5730668" y="6202887"/>
            <a:ext cx="109817" cy="285838"/>
          </a:xfrm>
          <a:prstGeom prst="rect">
            <a:avLst/>
          </a:prstGeom>
          <a:solidFill>
            <a:srgbClr val="FFA9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-</a:t>
            </a:r>
          </a:p>
        </p:txBody>
      </p:sp>
      <p:sp>
        <p:nvSpPr>
          <p:cNvPr id="239" name="-"/>
          <p:cNvSpPr/>
          <p:nvPr/>
        </p:nvSpPr>
        <p:spPr>
          <a:xfrm rot="10797138">
            <a:off x="5730975" y="5843077"/>
            <a:ext cx="109818" cy="285838"/>
          </a:xfrm>
          <a:prstGeom prst="rect">
            <a:avLst/>
          </a:prstGeom>
          <a:solidFill>
            <a:srgbClr val="FFA9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-</a:t>
            </a:r>
          </a:p>
        </p:txBody>
      </p:sp>
      <p:sp>
        <p:nvSpPr>
          <p:cNvPr id="240" name="Bibliothèques"/>
          <p:cNvSpPr txBox="1"/>
          <p:nvPr/>
        </p:nvSpPr>
        <p:spPr>
          <a:xfrm>
            <a:off x="9145082" y="7114901"/>
            <a:ext cx="308811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Bibliothèques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1663</Words>
  <Application>Microsoft Macintosh PowerPoint</Application>
  <PresentationFormat>Personnalisé</PresentationFormat>
  <Paragraphs>249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Arial</vt:lpstr>
      <vt:lpstr>Avenir</vt:lpstr>
      <vt:lpstr>Helvetica Light</vt:lpstr>
      <vt:lpstr>Black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Microsoft Office User</cp:lastModifiedBy>
  <cp:revision>8</cp:revision>
  <dcterms:modified xsi:type="dcterms:W3CDTF">2025-12-16T16:34:46Z</dcterms:modified>
</cp:coreProperties>
</file>